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61" r:id="rId3"/>
    <p:sldId id="299" r:id="rId4"/>
    <p:sldId id="332" r:id="rId5"/>
    <p:sldId id="335" r:id="rId6"/>
    <p:sldId id="298" r:id="rId7"/>
    <p:sldId id="336" r:id="rId8"/>
    <p:sldId id="304" r:id="rId9"/>
    <p:sldId id="290" r:id="rId10"/>
    <p:sldId id="313" r:id="rId11"/>
    <p:sldId id="312" r:id="rId12"/>
    <p:sldId id="329" r:id="rId13"/>
    <p:sldId id="331" r:id="rId14"/>
    <p:sldId id="285" r:id="rId15"/>
    <p:sldId id="337" r:id="rId16"/>
    <p:sldId id="267" r:id="rId17"/>
    <p:sldId id="333" r:id="rId18"/>
    <p:sldId id="293" r:id="rId19"/>
    <p:sldId id="317" r:id="rId20"/>
    <p:sldId id="308" r:id="rId21"/>
    <p:sldId id="315" r:id="rId22"/>
    <p:sldId id="314" r:id="rId23"/>
    <p:sldId id="283" r:id="rId24"/>
    <p:sldId id="284" r:id="rId25"/>
    <p:sldId id="334" r:id="rId26"/>
    <p:sldId id="318" r:id="rId27"/>
    <p:sldId id="319" r:id="rId28"/>
    <p:sldId id="320" r:id="rId29"/>
    <p:sldId id="321" r:id="rId30"/>
    <p:sldId id="322" r:id="rId31"/>
    <p:sldId id="323" r:id="rId32"/>
    <p:sldId id="324" r:id="rId33"/>
    <p:sldId id="325" r:id="rId34"/>
    <p:sldId id="326" r:id="rId35"/>
    <p:sldId id="302" r:id="rId36"/>
    <p:sldId id="32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053"/>
    <a:srgbClr val="192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94A49-D8C0-4915-9F1B-E002CECD8D19}" v="30" dt="2023-08-02T09:17:53.984"/>
    <p1510:client id="{B88FE3F2-4C81-118E-3712-BCE8B40F3169}" v="23" dt="2023-08-02T09:05:13.883"/>
    <p1510:client id="{E300FD6A-34ED-4D87-CF77-16FC098BACD4}" v="1" dt="2023-08-02T18:13:07.225"/>
    <p1510:client id="{FBD172AF-83F8-4991-8753-ABE32E732841}" v="50" dt="2023-08-02T18:46:57.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56D86-1448-8F48-B542-47946710BA9E}" type="datetimeFigureOut">
              <a:rPr lang="fr-CA" smtClean="0"/>
              <a:t>2023-08-02</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B71DD-CCEC-BD4B-B2A5-7DF66A7936FF}" type="slidenum">
              <a:rPr lang="fr-CA" smtClean="0"/>
              <a:t>‹#›</a:t>
            </a:fld>
            <a:endParaRPr lang="fr-CA"/>
          </a:p>
        </p:txBody>
      </p:sp>
    </p:spTree>
    <p:extLst>
      <p:ext uri="{BB962C8B-B14F-4D97-AF65-F5344CB8AC3E}">
        <p14:creationId xmlns:p14="http://schemas.microsoft.com/office/powerpoint/2010/main" val="303348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第一个图是不同neb的犯罪数量，每个月的犯罪事件</a:t>
            </a:r>
            <a:endParaRPr lang="en-US">
              <a:cs typeface="Calibri"/>
            </a:endParaRPr>
          </a:p>
        </p:txBody>
      </p:sp>
      <p:sp>
        <p:nvSpPr>
          <p:cNvPr id="4" name="Slide Number Placeholder 3"/>
          <p:cNvSpPr>
            <a:spLocks noGrp="1"/>
          </p:cNvSpPr>
          <p:nvPr>
            <p:ph type="sldNum" sz="quarter" idx="5"/>
          </p:nvPr>
        </p:nvSpPr>
        <p:spPr/>
        <p:txBody>
          <a:bodyPr/>
          <a:lstStyle/>
          <a:p>
            <a:fld id="{640B71DD-CCEC-BD4B-B2A5-7DF66A7936FF}" type="slidenum">
              <a:rPr lang="fr-CA" smtClean="0"/>
              <a:t>3</a:t>
            </a:fld>
            <a:endParaRPr lang="fr-CA"/>
          </a:p>
        </p:txBody>
      </p:sp>
    </p:spTree>
    <p:extLst>
      <p:ext uri="{BB962C8B-B14F-4D97-AF65-F5344CB8AC3E}">
        <p14:creationId xmlns:p14="http://schemas.microsoft.com/office/powerpoint/2010/main" val="210804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go for OLS since it has higher explanation power, even though LASSO will give more </a:t>
            </a:r>
            <a:r>
              <a:rPr lang="en-US" err="1">
                <a:cs typeface="Calibri"/>
              </a:rPr>
              <a:t>accruate</a:t>
            </a:r>
            <a:r>
              <a:rPr lang="en-US">
                <a:cs typeface="Calibri"/>
              </a:rPr>
              <a:t> </a:t>
            </a:r>
            <a:r>
              <a:rPr lang="en-US" err="1">
                <a:cs typeface="Calibri"/>
              </a:rPr>
              <a:t>predicton</a:t>
            </a:r>
            <a:r>
              <a:rPr lang="en-US">
                <a:cs typeface="Calibri"/>
              </a:rPr>
              <a:t>. </a:t>
            </a:r>
          </a:p>
        </p:txBody>
      </p:sp>
      <p:sp>
        <p:nvSpPr>
          <p:cNvPr id="4" name="Slide Number Placeholder 3"/>
          <p:cNvSpPr>
            <a:spLocks noGrp="1"/>
          </p:cNvSpPr>
          <p:nvPr>
            <p:ph type="sldNum" sz="quarter" idx="5"/>
          </p:nvPr>
        </p:nvSpPr>
        <p:spPr/>
        <p:txBody>
          <a:bodyPr/>
          <a:lstStyle/>
          <a:p>
            <a:fld id="{640B71DD-CCEC-BD4B-B2A5-7DF66A7936FF}" type="slidenum">
              <a:rPr lang="fr-CA" smtClean="0"/>
              <a:t>9</a:t>
            </a:fld>
            <a:endParaRPr lang="fr-CA"/>
          </a:p>
        </p:txBody>
      </p:sp>
    </p:spTree>
    <p:extLst>
      <p:ext uri="{BB962C8B-B14F-4D97-AF65-F5344CB8AC3E}">
        <p14:creationId xmlns:p14="http://schemas.microsoft.com/office/powerpoint/2010/main" val="86982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D6E1-3AF2-050C-606C-3B7D993971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698584F3-03ED-5C53-BF2C-FC6D940EF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36009EA2-4430-0F63-96C7-CAFDD760E377}"/>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AA45F5CE-9D0A-EAC3-E864-605B4E85C6E1}"/>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35C9E41-22E3-19B2-ADEC-861D68357700}"/>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24555143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E10D-3CAB-86B2-997B-077710C3FE13}"/>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EB1F7F8A-52C4-B233-DA22-A4584848B9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73F45DDC-190C-BD82-C39F-D104343EA86B}"/>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E59BD0C2-7127-54F5-7568-6D337544A795}"/>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99F049D8-9945-8B21-0339-F54B113679E6}"/>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31790698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B95E0B-ACCE-2586-9A6C-EF27F4DB8A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24DCEEC9-1A7A-47B2-DD36-DBFFEECB5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246C60B8-8315-881B-0B11-A3B2AE87FDAF}"/>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11759375-543D-E77B-B75C-39F4F084F78A}"/>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4ADE103E-D0B6-D8BC-AFAE-7C0E13AB4E16}"/>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131539972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F051-626B-56CC-0737-449D7A1438B8}"/>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9212E484-6F2D-90E8-3200-576C30E3C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5AB6526-9840-7E3D-1EF7-7693A770BED4}"/>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34079AF6-2F13-CA26-8421-57C337F8B3C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1E569B24-929D-642C-A458-62C8F9A40675}"/>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31290399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A3BA-9C91-01C0-2189-ADEA7EEBC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C4A920B0-3065-F5C8-9CF9-F52FFDC2E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92DF4F-A58D-69A3-E6BE-DF4CB1380451}"/>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566DE96D-E7D3-DBE1-1C7C-4C9C8B701006}"/>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9068025D-F4F4-35B9-B4E5-892655E43755}"/>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20521204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6EEE-BD14-A6FB-9A7B-FA2000E56BA2}"/>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5B5B6128-19C2-B904-C843-0385F3A225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78CA0589-6DD1-2BCC-EE5E-0F146890D2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DC4EAB8F-0CF5-65A4-1B76-386A2F789C03}"/>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6" name="Footer Placeholder 5">
            <a:extLst>
              <a:ext uri="{FF2B5EF4-FFF2-40B4-BE49-F238E27FC236}">
                <a16:creationId xmlns:a16="http://schemas.microsoft.com/office/drawing/2014/main" id="{6E676AE6-E93A-E7F8-169B-D88C7262C063}"/>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7D224E85-8EA6-AED6-B1F8-DB0B81837C58}"/>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30152836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8FF4-709B-E1D9-76BC-009A99800378}"/>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FA553D7-AA9C-5B02-F120-251811189A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0E643-7A0F-AE33-83A3-1065154726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E7B53CD8-11A0-034F-C700-855B2B917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B442F-6B50-CABA-21CE-82FB9ED80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432F3774-83D7-42B8-CC8C-B673C470AC7B}"/>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8" name="Footer Placeholder 7">
            <a:extLst>
              <a:ext uri="{FF2B5EF4-FFF2-40B4-BE49-F238E27FC236}">
                <a16:creationId xmlns:a16="http://schemas.microsoft.com/office/drawing/2014/main" id="{27049C32-F3F6-ADC6-94B6-4AB644B5AD9B}"/>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D91F2879-6FDA-3080-5734-E62FCBB2FE2F}"/>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36260882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C164-2986-896D-C937-BF5F960054DA}"/>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5E33A1DF-0831-9115-06C0-AA5554EF0065}"/>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4" name="Footer Placeholder 3">
            <a:extLst>
              <a:ext uri="{FF2B5EF4-FFF2-40B4-BE49-F238E27FC236}">
                <a16:creationId xmlns:a16="http://schemas.microsoft.com/office/drawing/2014/main" id="{C099B3DC-C3B2-1063-F2B8-AFE7FDA17D30}"/>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1EA2B2DE-806D-C339-CDAA-7E4BF98415AD}"/>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41583399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BAE06-380B-677C-9E5A-2E6D62EAAB38}"/>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3" name="Footer Placeholder 2">
            <a:extLst>
              <a:ext uri="{FF2B5EF4-FFF2-40B4-BE49-F238E27FC236}">
                <a16:creationId xmlns:a16="http://schemas.microsoft.com/office/drawing/2014/main" id="{DDCEFDFE-8277-53E3-64B5-764F575705E3}"/>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C1128BBD-645B-9459-C057-E49B7F3B5397}"/>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40271206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8E47-9376-5BE5-003B-3543B8C13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435CB763-E825-F939-A188-1431C148E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0D290C39-492D-A02F-C0DC-055CCDE9A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999D4-D256-F90C-BDE3-1CEE3A75FAF1}"/>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6" name="Footer Placeholder 5">
            <a:extLst>
              <a:ext uri="{FF2B5EF4-FFF2-40B4-BE49-F238E27FC236}">
                <a16:creationId xmlns:a16="http://schemas.microsoft.com/office/drawing/2014/main" id="{A0EB05A8-0CBE-A67C-4A98-23E841BC8FA8}"/>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A01DFA8A-6B01-AFB5-2B59-B034656CD111}"/>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15778563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49F8-B409-E8A3-6B69-9ED3CA0DE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EE7D0952-47AE-648E-1C95-F41B3BCD72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8F9907E8-15DC-D5F1-B3DF-2F7F8FCF1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4670E7-6203-C55B-5FB4-38392768294E}"/>
              </a:ext>
            </a:extLst>
          </p:cNvPr>
          <p:cNvSpPr>
            <a:spLocks noGrp="1"/>
          </p:cNvSpPr>
          <p:nvPr>
            <p:ph type="dt" sz="half" idx="10"/>
          </p:nvPr>
        </p:nvSpPr>
        <p:spPr/>
        <p:txBody>
          <a:bodyPr/>
          <a:lstStyle/>
          <a:p>
            <a:fld id="{E754D85E-B8E2-804C-B96E-9777AE4DD66F}" type="datetimeFigureOut">
              <a:rPr lang="fr-CA" smtClean="0"/>
              <a:t>2023-08-02</a:t>
            </a:fld>
            <a:endParaRPr lang="fr-CA"/>
          </a:p>
        </p:txBody>
      </p:sp>
      <p:sp>
        <p:nvSpPr>
          <p:cNvPr id="6" name="Footer Placeholder 5">
            <a:extLst>
              <a:ext uri="{FF2B5EF4-FFF2-40B4-BE49-F238E27FC236}">
                <a16:creationId xmlns:a16="http://schemas.microsoft.com/office/drawing/2014/main" id="{204169B8-46E4-9038-8812-8F85EA04B7D8}"/>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B4063332-14E8-7347-6866-23B25D5F172C}"/>
              </a:ext>
            </a:extLst>
          </p:cNvPr>
          <p:cNvSpPr>
            <a:spLocks noGrp="1"/>
          </p:cNvSpPr>
          <p:nvPr>
            <p:ph type="sldNum" sz="quarter" idx="12"/>
          </p:nvPr>
        </p:nvSpPr>
        <p:spPr/>
        <p:txBody>
          <a:bodyPr/>
          <a:lstStyle/>
          <a:p>
            <a:fld id="{464E79F8-AEA1-A843-8265-D74F47E60341}" type="slidenum">
              <a:rPr lang="fr-CA" smtClean="0"/>
              <a:t>‹#›</a:t>
            </a:fld>
            <a:endParaRPr lang="fr-CA"/>
          </a:p>
        </p:txBody>
      </p:sp>
    </p:spTree>
    <p:extLst>
      <p:ext uri="{BB962C8B-B14F-4D97-AF65-F5344CB8AC3E}">
        <p14:creationId xmlns:p14="http://schemas.microsoft.com/office/powerpoint/2010/main" val="17874021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4A20BF-0AFF-C9FE-E615-BD01DEEA2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D48D30E0-3E17-BD85-16BB-6D811ED5A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1DC90EE-D79D-0784-3933-FFE65F187B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54D85E-B8E2-804C-B96E-9777AE4DD66F}" type="datetimeFigureOut">
              <a:rPr lang="fr-CA" smtClean="0"/>
              <a:t>2023-08-02</a:t>
            </a:fld>
            <a:endParaRPr lang="fr-CA"/>
          </a:p>
        </p:txBody>
      </p:sp>
      <p:sp>
        <p:nvSpPr>
          <p:cNvPr id="5" name="Footer Placeholder 4">
            <a:extLst>
              <a:ext uri="{FF2B5EF4-FFF2-40B4-BE49-F238E27FC236}">
                <a16:creationId xmlns:a16="http://schemas.microsoft.com/office/drawing/2014/main" id="{DAAD338C-A936-C21A-E179-16915228F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B525E127-AF8A-4E4F-3E07-CDB2E1DFF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E79F8-AEA1-A843-8265-D74F47E60341}" type="slidenum">
              <a:rPr lang="fr-CA" smtClean="0"/>
              <a:t>‹#›</a:t>
            </a:fld>
            <a:endParaRPr lang="fr-CA"/>
          </a:p>
        </p:txBody>
      </p:sp>
    </p:spTree>
    <p:extLst>
      <p:ext uri="{BB962C8B-B14F-4D97-AF65-F5344CB8AC3E}">
        <p14:creationId xmlns:p14="http://schemas.microsoft.com/office/powerpoint/2010/main" val="32396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We do not accept your apology,' activist tells Toronto's police chief after  race-based data released | CBC News">
            <a:extLst>
              <a:ext uri="{FF2B5EF4-FFF2-40B4-BE49-F238E27FC236}">
                <a16:creationId xmlns:a16="http://schemas.microsoft.com/office/drawing/2014/main" id="{DB3D609E-6D83-E615-731A-CEC890CD06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72" r="2" b="2"/>
          <a:stretch/>
        </p:blipFill>
        <p:spPr bwMode="auto">
          <a:xfrm>
            <a:off x="1" y="1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tropolitan Toronto Police Headquarters (Backview) .... G… | Flickr">
            <a:extLst>
              <a:ext uri="{FF2B5EF4-FFF2-40B4-BE49-F238E27FC236}">
                <a16:creationId xmlns:a16="http://schemas.microsoft.com/office/drawing/2014/main" id="{11DFD065-8DED-EE8A-88CF-5F5F40A218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21" r="2" b="16373"/>
          <a:stretch/>
        </p:blipFill>
        <p:spPr bwMode="auto">
          <a:xfrm>
            <a:off x="6092952" y="1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urban park Design Competition in downtown Toronto, Canada | ArchDaily">
            <a:extLst>
              <a:ext uri="{FF2B5EF4-FFF2-40B4-BE49-F238E27FC236}">
                <a16:creationId xmlns:a16="http://schemas.microsoft.com/office/drawing/2014/main" id="{24AB3947-6110-4559-E136-A98DF460E3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53" r="2" b="2"/>
          <a:stretch/>
        </p:blipFill>
        <p:spPr bwMode="auto">
          <a:xfrm>
            <a:off x="1"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 Toronto police officers in hospital after 2-vehicle crash in North York |  CP24.com">
            <a:extLst>
              <a:ext uri="{FF2B5EF4-FFF2-40B4-BE49-F238E27FC236}">
                <a16:creationId xmlns:a16="http://schemas.microsoft.com/office/drawing/2014/main" id="{C31AAB9F-7A79-B2E3-6055-B59774D9E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52"/>
          <a:stretch/>
        </p:blipFill>
        <p:spPr bwMode="auto">
          <a:xfrm>
            <a:off x="6092952"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02B033D-DB2C-23A1-EC6E-3D3DBEBCCF48}"/>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DB02C028-2737-A835-7E23-1919C993E783}"/>
              </a:ext>
            </a:extLst>
          </p:cNvPr>
          <p:cNvSpPr/>
          <p:nvPr/>
        </p:nvSpPr>
        <p:spPr>
          <a:xfrm>
            <a:off x="4329114" y="1214332"/>
            <a:ext cx="7859838" cy="56436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CA" sz="180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042E619E-01C8-8142-CEC5-48EC97973E3F}"/>
              </a:ext>
            </a:extLst>
          </p:cNvPr>
          <p:cNvSpPr txBox="1"/>
          <p:nvPr/>
        </p:nvSpPr>
        <p:spPr>
          <a:xfrm>
            <a:off x="4670250" y="3042693"/>
            <a:ext cx="7402688" cy="1200329"/>
          </a:xfrm>
          <a:prstGeom prst="rect">
            <a:avLst/>
          </a:prstGeom>
          <a:noFill/>
        </p:spPr>
        <p:txBody>
          <a:bodyPr wrap="square" lIns="91440" tIns="45720" rIns="91440" bIns="45720" rtlCol="0" anchor="t">
            <a:spAutoFit/>
          </a:bodyPr>
          <a:lstStyle/>
          <a:p>
            <a:r>
              <a:rPr lang="en-CA" sz="2400" b="1">
                <a:solidFill>
                  <a:srgbClr val="192053"/>
                </a:solidFill>
                <a:latin typeface="Helvetica Neue"/>
              </a:rPr>
              <a:t>School Dropout Prevention vs. Social Housing Investment: Where to Channel Resources for Mitigating Gun Crime in Toronto? </a:t>
            </a:r>
          </a:p>
        </p:txBody>
      </p:sp>
      <p:sp>
        <p:nvSpPr>
          <p:cNvPr id="9" name="TextBox 8">
            <a:extLst>
              <a:ext uri="{FF2B5EF4-FFF2-40B4-BE49-F238E27FC236}">
                <a16:creationId xmlns:a16="http://schemas.microsoft.com/office/drawing/2014/main" id="{6C2B9886-BA1B-E649-B231-3DBFDB22DC75}"/>
              </a:ext>
            </a:extLst>
          </p:cNvPr>
          <p:cNvSpPr txBox="1"/>
          <p:nvPr/>
        </p:nvSpPr>
        <p:spPr>
          <a:xfrm>
            <a:off x="4670250" y="4628009"/>
            <a:ext cx="7402688" cy="923330"/>
          </a:xfrm>
          <a:prstGeom prst="rect">
            <a:avLst/>
          </a:prstGeom>
          <a:noFill/>
        </p:spPr>
        <p:txBody>
          <a:bodyPr wrap="square" rtlCol="0">
            <a:spAutoFit/>
          </a:bodyPr>
          <a:lstStyle/>
          <a:p>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By:</a:t>
            </a:r>
            <a:b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br>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Jonathan Coutu	</a:t>
            </a:r>
            <a:r>
              <a:rPr lang="en-CA" err="1">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Runmeng</a:t>
            </a:r>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 Qin	</a:t>
            </a:r>
            <a:r>
              <a:rPr lang="en-CA" err="1">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Yuxing</a:t>
            </a:r>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 Zhang</a:t>
            </a:r>
          </a:p>
          <a:p>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Yuchen Zhang	</a:t>
            </a:r>
            <a:r>
              <a:rPr lang="en-CA" err="1">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Mingcheng</a:t>
            </a:r>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 xu	</a:t>
            </a:r>
            <a:r>
              <a:rPr lang="en-CA" err="1">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Shaokun</a:t>
            </a:r>
            <a:r>
              <a:rPr lang="en-CA">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 Zhang</a:t>
            </a:r>
          </a:p>
        </p:txBody>
      </p:sp>
      <p:grpSp>
        <p:nvGrpSpPr>
          <p:cNvPr id="18" name="Group 17">
            <a:extLst>
              <a:ext uri="{FF2B5EF4-FFF2-40B4-BE49-F238E27FC236}">
                <a16:creationId xmlns:a16="http://schemas.microsoft.com/office/drawing/2014/main" id="{70C6610A-0BEE-E35C-2D18-868141E0D489}"/>
              </a:ext>
            </a:extLst>
          </p:cNvPr>
          <p:cNvGrpSpPr>
            <a:grpSpLocks noChangeAspect="1"/>
          </p:cNvGrpSpPr>
          <p:nvPr/>
        </p:nvGrpSpPr>
        <p:grpSpPr>
          <a:xfrm>
            <a:off x="4500574" y="1407290"/>
            <a:ext cx="3996000" cy="1083565"/>
            <a:chOff x="4500574" y="1250125"/>
            <a:chExt cx="6486630" cy="1758940"/>
          </a:xfrm>
        </p:grpSpPr>
        <p:sp>
          <p:nvSpPr>
            <p:cNvPr id="15" name="Oval 14">
              <a:extLst>
                <a:ext uri="{FF2B5EF4-FFF2-40B4-BE49-F238E27FC236}">
                  <a16:creationId xmlns:a16="http://schemas.microsoft.com/office/drawing/2014/main" id="{A747F272-341C-65AD-7AF9-26CBC993F6CF}"/>
                </a:ext>
              </a:extLst>
            </p:cNvPr>
            <p:cNvSpPr/>
            <p:nvPr/>
          </p:nvSpPr>
          <p:spPr>
            <a:xfrm>
              <a:off x="4500574" y="1250125"/>
              <a:ext cx="1780917" cy="1758940"/>
            </a:xfrm>
            <a:prstGeom prst="ellipse">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800"/>
            </a:p>
          </p:txBody>
        </p:sp>
        <p:sp>
          <p:nvSpPr>
            <p:cNvPr id="16" name="Oval 15">
              <a:extLst>
                <a:ext uri="{FF2B5EF4-FFF2-40B4-BE49-F238E27FC236}">
                  <a16:creationId xmlns:a16="http://schemas.microsoft.com/office/drawing/2014/main" id="{735D1F20-B6B3-850A-8EC7-CDF20C577DBC}"/>
                </a:ext>
              </a:extLst>
            </p:cNvPr>
            <p:cNvSpPr/>
            <p:nvPr/>
          </p:nvSpPr>
          <p:spPr>
            <a:xfrm>
              <a:off x="9206287" y="1250125"/>
              <a:ext cx="1780917" cy="1758940"/>
            </a:xfrm>
            <a:prstGeom prst="ellipse">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800"/>
            </a:p>
          </p:txBody>
        </p:sp>
        <p:sp>
          <p:nvSpPr>
            <p:cNvPr id="17" name="Rectangle 16">
              <a:extLst>
                <a:ext uri="{FF2B5EF4-FFF2-40B4-BE49-F238E27FC236}">
                  <a16:creationId xmlns:a16="http://schemas.microsoft.com/office/drawing/2014/main" id="{BF65AE04-1E09-6F27-2A95-362B62340E3B}"/>
                </a:ext>
              </a:extLst>
            </p:cNvPr>
            <p:cNvSpPr/>
            <p:nvPr/>
          </p:nvSpPr>
          <p:spPr>
            <a:xfrm>
              <a:off x="5373676" y="1250125"/>
              <a:ext cx="4717308" cy="1758940"/>
            </a:xfrm>
            <a:prstGeom prst="rect">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5400">
                  <a:latin typeface="DIN Alternate" panose="020B0500000000000000" pitchFamily="34" charset="77"/>
                  <a:ea typeface="Helvetica Neue" panose="02000503000000020004" pitchFamily="2" charset="0"/>
                  <a:cs typeface="Helvetica Neue" panose="02000503000000020004" pitchFamily="2" charset="0"/>
                </a:rPr>
                <a:t>Group 19</a:t>
              </a:r>
            </a:p>
          </p:txBody>
        </p:sp>
      </p:grpSp>
      <p:sp>
        <p:nvSpPr>
          <p:cNvPr id="2" name="TextBox 1">
            <a:extLst>
              <a:ext uri="{FF2B5EF4-FFF2-40B4-BE49-F238E27FC236}">
                <a16:creationId xmlns:a16="http://schemas.microsoft.com/office/drawing/2014/main" id="{775B9CF3-44E1-9C4D-A4F5-36E3B06A389E}"/>
              </a:ext>
            </a:extLst>
          </p:cNvPr>
          <p:cNvSpPr txBox="1"/>
          <p:nvPr/>
        </p:nvSpPr>
        <p:spPr>
          <a:xfrm>
            <a:off x="4500574" y="5795510"/>
            <a:ext cx="7402688" cy="1107996"/>
          </a:xfrm>
          <a:prstGeom prst="rect">
            <a:avLst/>
          </a:prstGeom>
          <a:noFill/>
        </p:spPr>
        <p:txBody>
          <a:bodyPr wrap="square" rtlCol="0">
            <a:spAutoFit/>
          </a:bodyPr>
          <a:lstStyle/>
          <a:p>
            <a:r>
              <a:rPr lang="en-CA" sz="1200" b="0" i="0">
                <a:solidFill>
                  <a:srgbClr val="182053"/>
                </a:solidFill>
                <a:effectLst/>
                <a:latin typeface="Helvetica Neue" panose="02000503000000020004" pitchFamily="2" charset="0"/>
                <a:ea typeface="Helvetica Neue" panose="02000503000000020004" pitchFamily="2" charset="0"/>
                <a:cs typeface="Helvetica Neue" panose="02000503000000020004" pitchFamily="2" charset="0"/>
              </a:rPr>
              <a:t>The work we submitted as part of this assignment is original, and due credit is given to others where appropriate. We accept and acknowledge that that each member of our team is equally responsible for if the assignment found to be plagiarized in any way, and we will be subject to school’s Academic Integrity policy</a:t>
            </a:r>
            <a:endParaRPr lang="fr-CA" sz="1200">
              <a:solidFill>
                <a:srgbClr val="182053"/>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p>
        </p:txBody>
      </p:sp>
    </p:spTree>
    <p:extLst>
      <p:ext uri="{BB962C8B-B14F-4D97-AF65-F5344CB8AC3E}">
        <p14:creationId xmlns:p14="http://schemas.microsoft.com/office/powerpoint/2010/main" val="3517573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2">
            <a:extLst>
              <a:ext uri="{FF2B5EF4-FFF2-40B4-BE49-F238E27FC236}">
                <a16:creationId xmlns:a16="http://schemas.microsoft.com/office/drawing/2014/main" id="{CF5A586D-5EC8-91D6-CB49-A3E0D8A829A6}"/>
              </a:ext>
            </a:extLst>
          </p:cNvPr>
          <p:cNvSpPr/>
          <p:nvPr/>
        </p:nvSpPr>
        <p:spPr>
          <a:xfrm>
            <a:off x="-68572" y="-17012"/>
            <a:ext cx="9669542" cy="6476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54D34B15-6910-014B-B3F0-F14F30068C2E}"/>
              </a:ext>
            </a:extLst>
          </p:cNvPr>
          <p:cNvSpPr txBox="1"/>
          <p:nvPr/>
        </p:nvSpPr>
        <p:spPr>
          <a:xfrm>
            <a:off x="-1005099" y="393946"/>
            <a:ext cx="9600073" cy="400110"/>
          </a:xfrm>
          <a:prstGeom prst="rect">
            <a:avLst/>
          </a:prstGeom>
          <a:noFill/>
        </p:spPr>
        <p:txBody>
          <a:bodyPr wrap="square" lIns="91440" tIns="45720" rIns="91440" bIns="45720" rtlCol="0" anchor="t">
            <a:spAutoFit/>
          </a:bodyPr>
          <a:lstStyle/>
          <a:p>
            <a:pPr algn="ctr"/>
            <a:r>
              <a:rPr lang="fr-CA" sz="2000" b="1">
                <a:solidFill>
                  <a:srgbClr val="182053"/>
                </a:solidFill>
                <a:ea typeface="+mn-lt"/>
                <a:cs typeface="+mn-lt"/>
              </a:rPr>
              <a:t>POST-MODELING ANALYSIS &amp;  </a:t>
            </a:r>
            <a:r>
              <a:rPr lang="fr-CA" sz="2000" b="1">
                <a:solidFill>
                  <a:schemeClr val="accent4"/>
                </a:solidFill>
                <a:ea typeface="+mn-lt"/>
                <a:cs typeface="+mn-lt"/>
              </a:rPr>
              <a:t>EXPLANATORY VARIABLE OLS VS LASSO</a:t>
            </a:r>
          </a:p>
        </p:txBody>
      </p:sp>
      <p:pic>
        <p:nvPicPr>
          <p:cNvPr id="7" name="Picture 6" descr="A computer screen shot of numbers&#10;&#10;Description automatically generated">
            <a:extLst>
              <a:ext uri="{FF2B5EF4-FFF2-40B4-BE49-F238E27FC236}">
                <a16:creationId xmlns:a16="http://schemas.microsoft.com/office/drawing/2014/main" id="{BFDEAD77-D9A9-89DB-7588-7E2DED5D010E}"/>
              </a:ext>
            </a:extLst>
          </p:cNvPr>
          <p:cNvPicPr>
            <a:picLocks noChangeAspect="1"/>
          </p:cNvPicPr>
          <p:nvPr/>
        </p:nvPicPr>
        <p:blipFill>
          <a:blip r:embed="rId3"/>
          <a:stretch>
            <a:fillRect/>
          </a:stretch>
        </p:blipFill>
        <p:spPr>
          <a:xfrm>
            <a:off x="2757795" y="1540240"/>
            <a:ext cx="2624183" cy="3371318"/>
          </a:xfrm>
          <a:prstGeom prst="rect">
            <a:avLst/>
          </a:prstGeom>
        </p:spPr>
      </p:pic>
      <p:pic>
        <p:nvPicPr>
          <p:cNvPr id="9" name="Picture 5" descr="A screenshot of a computer screen&#10;&#10;Description automatically generated">
            <a:extLst>
              <a:ext uri="{FF2B5EF4-FFF2-40B4-BE49-F238E27FC236}">
                <a16:creationId xmlns:a16="http://schemas.microsoft.com/office/drawing/2014/main" id="{79C6D0FA-234F-A9DC-2D37-D7E4A81604C5}"/>
              </a:ext>
            </a:extLst>
          </p:cNvPr>
          <p:cNvPicPr>
            <a:picLocks noChangeAspect="1"/>
          </p:cNvPicPr>
          <p:nvPr/>
        </p:nvPicPr>
        <p:blipFill>
          <a:blip r:embed="rId4"/>
          <a:stretch>
            <a:fillRect/>
          </a:stretch>
        </p:blipFill>
        <p:spPr>
          <a:xfrm>
            <a:off x="80962" y="1535530"/>
            <a:ext cx="2600697" cy="3375860"/>
          </a:xfrm>
          <a:prstGeom prst="rect">
            <a:avLst/>
          </a:prstGeom>
        </p:spPr>
      </p:pic>
      <p:sp>
        <p:nvSpPr>
          <p:cNvPr id="10" name="TextBox 9">
            <a:extLst>
              <a:ext uri="{FF2B5EF4-FFF2-40B4-BE49-F238E27FC236}">
                <a16:creationId xmlns:a16="http://schemas.microsoft.com/office/drawing/2014/main" id="{7867603F-7966-D946-DD1A-AD7C81654973}"/>
              </a:ext>
            </a:extLst>
          </p:cNvPr>
          <p:cNvSpPr txBox="1"/>
          <p:nvPr/>
        </p:nvSpPr>
        <p:spPr>
          <a:xfrm>
            <a:off x="670480" y="1160196"/>
            <a:ext cx="148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82053"/>
                </a:solidFill>
                <a:cs typeface="Calibri"/>
              </a:rPr>
              <a:t>OLS Features </a:t>
            </a:r>
          </a:p>
        </p:txBody>
      </p:sp>
      <p:sp>
        <p:nvSpPr>
          <p:cNvPr id="12" name="TextBox 11">
            <a:extLst>
              <a:ext uri="{FF2B5EF4-FFF2-40B4-BE49-F238E27FC236}">
                <a16:creationId xmlns:a16="http://schemas.microsoft.com/office/drawing/2014/main" id="{90B05109-E70B-0F45-2992-154D5810F4F0}"/>
              </a:ext>
            </a:extLst>
          </p:cNvPr>
          <p:cNvSpPr txBox="1"/>
          <p:nvPr/>
        </p:nvSpPr>
        <p:spPr>
          <a:xfrm>
            <a:off x="3166368" y="1160196"/>
            <a:ext cx="17395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82053"/>
                </a:solidFill>
                <a:cs typeface="Calibri"/>
              </a:rPr>
              <a:t>LASSO Features</a:t>
            </a:r>
          </a:p>
        </p:txBody>
      </p:sp>
      <p:sp>
        <p:nvSpPr>
          <p:cNvPr id="13" name="TextBox 12">
            <a:extLst>
              <a:ext uri="{FF2B5EF4-FFF2-40B4-BE49-F238E27FC236}">
                <a16:creationId xmlns:a16="http://schemas.microsoft.com/office/drawing/2014/main" id="{590A5B08-78E5-1247-D72D-2601692811E9}"/>
              </a:ext>
            </a:extLst>
          </p:cNvPr>
          <p:cNvSpPr txBox="1"/>
          <p:nvPr/>
        </p:nvSpPr>
        <p:spPr>
          <a:xfrm>
            <a:off x="5678176" y="1259069"/>
            <a:ext cx="392279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182053"/>
                </a:solidFill>
                <a:cs typeface="Calibri"/>
              </a:rPr>
              <a:t>OLS to explain the relationship between the features and crime rate, even though it may not predict the crime rate as accurately as LASSO does.</a:t>
            </a:r>
            <a:endParaRPr lang="en-US" sz="2000"/>
          </a:p>
          <a:p>
            <a:endParaRPr lang="en-US" sz="2000">
              <a:cs typeface="Calibri"/>
            </a:endParaRPr>
          </a:p>
          <a:p>
            <a:r>
              <a:rPr lang="en-US" sz="2000">
                <a:solidFill>
                  <a:srgbClr val="182053"/>
                </a:solidFill>
                <a:cs typeface="Calibri"/>
              </a:rPr>
              <a:t>However, LASSO's good prediction performance (better MSE and R2 value) also indicates that it indeed has advantages in handling multicollinearity when there are many available features.</a:t>
            </a:r>
            <a:endParaRPr lang="en-US" sz="2000"/>
          </a:p>
        </p:txBody>
      </p:sp>
      <p:sp>
        <p:nvSpPr>
          <p:cNvPr id="16" name="TextBox 15">
            <a:extLst>
              <a:ext uri="{FF2B5EF4-FFF2-40B4-BE49-F238E27FC236}">
                <a16:creationId xmlns:a16="http://schemas.microsoft.com/office/drawing/2014/main" id="{1DF7DC29-A59B-352E-3146-4C1BA18CC879}"/>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Modeling       </a:t>
            </a:r>
            <a:r>
              <a:rPr lang="fr-CA" sz="1400" b="1"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sp>
        <p:nvSpPr>
          <p:cNvPr id="17" name="Oval 16">
            <a:extLst>
              <a:ext uri="{FF2B5EF4-FFF2-40B4-BE49-F238E27FC236}">
                <a16:creationId xmlns:a16="http://schemas.microsoft.com/office/drawing/2014/main" id="{6C0BDBDA-A4AB-DAD1-CBDA-7DDF29951020}"/>
              </a:ext>
            </a:extLst>
          </p:cNvPr>
          <p:cNvSpPr/>
          <p:nvPr/>
        </p:nvSpPr>
        <p:spPr>
          <a:xfrm>
            <a:off x="57151"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8" name="Oval 17">
            <a:extLst>
              <a:ext uri="{FF2B5EF4-FFF2-40B4-BE49-F238E27FC236}">
                <a16:creationId xmlns:a16="http://schemas.microsoft.com/office/drawing/2014/main" id="{912D4E54-3A9A-E36F-F7AE-568CC2C89737}"/>
              </a:ext>
            </a:extLst>
          </p:cNvPr>
          <p:cNvSpPr/>
          <p:nvPr/>
        </p:nvSpPr>
        <p:spPr>
          <a:xfrm>
            <a:off x="788402"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9" name="Rectangle 18">
            <a:extLst>
              <a:ext uri="{FF2B5EF4-FFF2-40B4-BE49-F238E27FC236}">
                <a16:creationId xmlns:a16="http://schemas.microsoft.com/office/drawing/2014/main" id="{CDD5F7AE-496E-1B2B-FCEF-13529A4893E4}"/>
              </a:ext>
            </a:extLst>
          </p:cNvPr>
          <p:cNvSpPr/>
          <p:nvPr/>
        </p:nvSpPr>
        <p:spPr>
          <a:xfrm>
            <a:off x="192828" y="6532370"/>
            <a:ext cx="733053" cy="273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spTree>
    <p:extLst>
      <p:ext uri="{BB962C8B-B14F-4D97-AF65-F5344CB8AC3E}">
        <p14:creationId xmlns:p14="http://schemas.microsoft.com/office/powerpoint/2010/main" val="242836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2">
            <a:extLst>
              <a:ext uri="{FF2B5EF4-FFF2-40B4-BE49-F238E27FC236}">
                <a16:creationId xmlns:a16="http://schemas.microsoft.com/office/drawing/2014/main" id="{CF5A586D-5EC8-91D6-CB49-A3E0D8A829A6}"/>
              </a:ext>
            </a:extLst>
          </p:cNvPr>
          <p:cNvSpPr/>
          <p:nvPr/>
        </p:nvSpPr>
        <p:spPr>
          <a:xfrm>
            <a:off x="-3028" y="-4820"/>
            <a:ext cx="10043486" cy="6476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54D34B15-6910-014B-B3F0-F14F30068C2E}"/>
              </a:ext>
            </a:extLst>
          </p:cNvPr>
          <p:cNvSpPr txBox="1"/>
          <p:nvPr/>
        </p:nvSpPr>
        <p:spPr>
          <a:xfrm>
            <a:off x="2504" y="261698"/>
            <a:ext cx="6983205" cy="400110"/>
          </a:xfrm>
          <a:prstGeom prst="rect">
            <a:avLst/>
          </a:prstGeom>
          <a:noFill/>
        </p:spPr>
        <p:txBody>
          <a:bodyPr wrap="square" lIns="91440" tIns="45720" rIns="91440" bIns="45720" rtlCol="0" anchor="t">
            <a:spAutoFit/>
          </a:bodyPr>
          <a:lstStyle/>
          <a:p>
            <a:pPr algn="ctr"/>
            <a:r>
              <a:rPr lang="fr-CA" sz="2000" b="1">
                <a:solidFill>
                  <a:srgbClr val="182053"/>
                </a:solidFill>
                <a:ea typeface="+mn-lt"/>
                <a:cs typeface="+mn-lt"/>
              </a:rPr>
              <a:t>POST-MODELING ANALYSIS &amp;  </a:t>
            </a:r>
            <a:r>
              <a:rPr lang="fr-CA" sz="2000" b="1">
                <a:solidFill>
                  <a:schemeClr val="accent4"/>
                </a:solidFill>
                <a:ea typeface="+mn-lt"/>
                <a:cs typeface="+mn-lt"/>
              </a:rPr>
              <a:t>EXPLANATORY VARIABLE IN OLS</a:t>
            </a:r>
          </a:p>
        </p:txBody>
      </p:sp>
      <p:sp>
        <p:nvSpPr>
          <p:cNvPr id="4" name="TextBox 3">
            <a:extLst>
              <a:ext uri="{FF2B5EF4-FFF2-40B4-BE49-F238E27FC236}">
                <a16:creationId xmlns:a16="http://schemas.microsoft.com/office/drawing/2014/main" id="{E87AFEFD-A28C-D984-D734-C0BB13585C28}"/>
              </a:ext>
            </a:extLst>
          </p:cNvPr>
          <p:cNvSpPr txBox="1"/>
          <p:nvPr/>
        </p:nvSpPr>
        <p:spPr>
          <a:xfrm>
            <a:off x="2806596" y="585793"/>
            <a:ext cx="717521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PEAK_GUNSEASON</a:t>
            </a:r>
            <a:r>
              <a:rPr lang="en-US" sz="1200">
                <a:solidFill>
                  <a:srgbClr val="182053"/>
                </a:solidFill>
                <a:latin typeface="Helvetica" pitchFamily="2" charset="0"/>
                <a:cs typeface="Calibri"/>
              </a:rPr>
              <a:t>: Peak-gun-season represents the months with the most firearm crimes. The coefficient indicates that this is a significant driver of the crime rate, and reducing the number of crimes during the peak season will significantly decrease the overall crime rate.</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POPDENSITY</a:t>
            </a:r>
            <a:r>
              <a:rPr lang="en-US" sz="1200">
                <a:solidFill>
                  <a:srgbClr val="182053"/>
                </a:solidFill>
                <a:latin typeface="Helvetica" pitchFamily="2" charset="0"/>
                <a:cs typeface="Calibri"/>
              </a:rPr>
              <a:t>: Population density describes the concentration of the population. The coefficient is relatively low, indicating that it is not a major influencer of the crime rate.</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POPYOUTH1524</a:t>
            </a:r>
            <a:r>
              <a:rPr lang="en-US" sz="1200">
                <a:solidFill>
                  <a:srgbClr val="182053"/>
                </a:solidFill>
                <a:latin typeface="Helvetica" pitchFamily="2" charset="0"/>
                <a:cs typeface="Calibri"/>
              </a:rPr>
              <a:t>: This variable represents the total number of youth aged between 15 to 24 years old in a neighborhood. The coefficient is 0.0205, suggesting that communities with a higher number of youths tend to have a higher crime rate.</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SOCIOLONELY</a:t>
            </a:r>
            <a:r>
              <a:rPr lang="en-US" sz="1200">
                <a:solidFill>
                  <a:srgbClr val="182053"/>
                </a:solidFill>
                <a:latin typeface="Helvetica" pitchFamily="2" charset="0"/>
                <a:cs typeface="Calibri"/>
              </a:rPr>
              <a:t>: This variable measures the percentage of people living alone. The positive coefficient potentially indicates that people feeling "alone" in a community may lead to a higher crime rate.</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LOW_INCOME</a:t>
            </a:r>
            <a:r>
              <a:rPr lang="en-US" sz="1200">
                <a:solidFill>
                  <a:srgbClr val="182053"/>
                </a:solidFill>
                <a:latin typeface="Helvetica" pitchFamily="2" charset="0"/>
                <a:cs typeface="Calibri"/>
              </a:rPr>
              <a:t>: </a:t>
            </a:r>
            <a:r>
              <a:rPr lang="en-US" sz="1200">
                <a:solidFill>
                  <a:srgbClr val="182053"/>
                </a:solidFill>
                <a:latin typeface="Helvetica" pitchFamily="2" charset="0"/>
                <a:ea typeface="+mn-lt"/>
                <a:cs typeface="+mn-lt"/>
              </a:rPr>
              <a:t>is the percentage of people in private households in low income status according to the Low Income Cut-Off, After-Tax</a:t>
            </a:r>
            <a:r>
              <a:rPr lang="en-US" sz="1200">
                <a:solidFill>
                  <a:srgbClr val="182053"/>
                </a:solidFill>
                <a:latin typeface="Helvetica" pitchFamily="2" charset="0"/>
                <a:cs typeface="Calibri"/>
              </a:rPr>
              <a:t>. The positive coefficient makes sense since a higher proportion of poor people in a community may potentially lead to a higher crime rate.</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UNAFFORTABLE_HOUSE</a:t>
            </a:r>
            <a:r>
              <a:rPr lang="en-US" sz="1200">
                <a:solidFill>
                  <a:srgbClr val="182053"/>
                </a:solidFill>
                <a:latin typeface="Helvetica" pitchFamily="2" charset="0"/>
                <a:cs typeface="Calibri"/>
              </a:rPr>
              <a:t>: This </a:t>
            </a:r>
            <a:r>
              <a:rPr lang="en-US" sz="1200">
                <a:solidFill>
                  <a:srgbClr val="182053"/>
                </a:solidFill>
                <a:latin typeface="Helvetica" pitchFamily="2" charset="0"/>
                <a:ea typeface="+mn-lt"/>
                <a:cs typeface="+mn-lt"/>
              </a:rPr>
              <a:t>is the percentage of private households in the neighborhood spending more than 30 per cent of their total household income on shelter costs</a:t>
            </a:r>
            <a:r>
              <a:rPr lang="en-US" sz="1200">
                <a:solidFill>
                  <a:srgbClr val="182053"/>
                </a:solidFill>
                <a:latin typeface="Helvetica" pitchFamily="2" charset="0"/>
                <a:cs typeface="Calibri"/>
              </a:rPr>
              <a:t>.</a:t>
            </a:r>
            <a:endParaRPr lang="en-US" sz="1600">
              <a:solidFill>
                <a:srgbClr val="182053"/>
              </a:solidFill>
              <a:latin typeface="Helvetica" pitchFamily="2" charset="0"/>
              <a:cs typeface="Calibri"/>
            </a:endParaRPr>
          </a:p>
          <a:p>
            <a:endParaRPr lang="en-US" sz="1200">
              <a:solidFill>
                <a:srgbClr val="182053"/>
              </a:solidFill>
              <a:latin typeface="Helvetica" pitchFamily="2" charset="0"/>
              <a:cs typeface="Calibri"/>
            </a:endParaRPr>
          </a:p>
          <a:p>
            <a:r>
              <a:rPr lang="en-US" sz="1200" b="1">
                <a:solidFill>
                  <a:srgbClr val="182053"/>
                </a:solidFill>
                <a:latin typeface="Helvetica" pitchFamily="2" charset="0"/>
                <a:cs typeface="Calibri"/>
              </a:rPr>
              <a:t>DROPOUT</a:t>
            </a:r>
            <a:r>
              <a:rPr lang="en-US" sz="1200">
                <a:solidFill>
                  <a:srgbClr val="182053"/>
                </a:solidFill>
                <a:latin typeface="Helvetica" pitchFamily="2" charset="0"/>
                <a:cs typeface="Calibri"/>
              </a:rPr>
              <a:t>: This variable represents the percentage of people without a high school diploma. The positive coefficient indicates that communities with higher educational attainment tend to have a lower crime rate.  </a:t>
            </a:r>
            <a:r>
              <a:rPr lang="en-US" sz="1200">
                <a:solidFill>
                  <a:srgbClr val="182053"/>
                </a:solidFill>
                <a:latin typeface="Helvetica" pitchFamily="2" charset="0"/>
                <a:ea typeface="+mn-lt"/>
                <a:cs typeface="+mn-lt"/>
              </a:rPr>
              <a:t>This education milestone achievement is a strong predictor gun crime rate</a:t>
            </a:r>
            <a:r>
              <a:rPr lang="en-US" sz="1200">
                <a:latin typeface="Helvetica" pitchFamily="2" charset="0"/>
                <a:ea typeface="+mn-lt"/>
                <a:cs typeface="+mn-lt"/>
              </a:rPr>
              <a:t>.</a:t>
            </a:r>
          </a:p>
        </p:txBody>
      </p:sp>
      <p:pic>
        <p:nvPicPr>
          <p:cNvPr id="5" name="Picture 5" descr="A screenshot of a computer screen&#10;&#10;Description automatically generated">
            <a:extLst>
              <a:ext uri="{FF2B5EF4-FFF2-40B4-BE49-F238E27FC236}">
                <a16:creationId xmlns:a16="http://schemas.microsoft.com/office/drawing/2014/main" id="{D9D395CE-AEA9-96D6-8C37-D6FE5AE25E3B}"/>
              </a:ext>
            </a:extLst>
          </p:cNvPr>
          <p:cNvPicPr>
            <a:picLocks noChangeAspect="1"/>
          </p:cNvPicPr>
          <p:nvPr/>
        </p:nvPicPr>
        <p:blipFill>
          <a:blip r:embed="rId3"/>
          <a:stretch>
            <a:fillRect/>
          </a:stretch>
        </p:blipFill>
        <p:spPr>
          <a:xfrm>
            <a:off x="154875" y="1652200"/>
            <a:ext cx="2651077" cy="3375860"/>
          </a:xfrm>
          <a:prstGeom prst="rect">
            <a:avLst/>
          </a:prstGeom>
        </p:spPr>
      </p:pic>
      <p:sp>
        <p:nvSpPr>
          <p:cNvPr id="6" name="TextBox 5">
            <a:extLst>
              <a:ext uri="{FF2B5EF4-FFF2-40B4-BE49-F238E27FC236}">
                <a16:creationId xmlns:a16="http://schemas.microsoft.com/office/drawing/2014/main" id="{44B26FE9-4AFA-31D1-D1B1-01F183A0F691}"/>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Modeling       </a:t>
            </a:r>
            <a:r>
              <a:rPr lang="fr-CA" sz="1400" b="1"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sp>
        <p:nvSpPr>
          <p:cNvPr id="7" name="Oval 6">
            <a:extLst>
              <a:ext uri="{FF2B5EF4-FFF2-40B4-BE49-F238E27FC236}">
                <a16:creationId xmlns:a16="http://schemas.microsoft.com/office/drawing/2014/main" id="{DCE7A09D-3F07-2113-46FE-8D48E6720D98}"/>
              </a:ext>
            </a:extLst>
          </p:cNvPr>
          <p:cNvSpPr/>
          <p:nvPr/>
        </p:nvSpPr>
        <p:spPr>
          <a:xfrm>
            <a:off x="57151"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9" name="Oval 8">
            <a:extLst>
              <a:ext uri="{FF2B5EF4-FFF2-40B4-BE49-F238E27FC236}">
                <a16:creationId xmlns:a16="http://schemas.microsoft.com/office/drawing/2014/main" id="{94822B80-B97D-CF12-0FDA-6AF7EC26AA90}"/>
              </a:ext>
            </a:extLst>
          </p:cNvPr>
          <p:cNvSpPr/>
          <p:nvPr/>
        </p:nvSpPr>
        <p:spPr>
          <a:xfrm>
            <a:off x="788402"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0" name="Rectangle 9">
            <a:extLst>
              <a:ext uri="{FF2B5EF4-FFF2-40B4-BE49-F238E27FC236}">
                <a16:creationId xmlns:a16="http://schemas.microsoft.com/office/drawing/2014/main" id="{B6D7552D-57DF-8D04-B0F3-7D9B2E012D61}"/>
              </a:ext>
            </a:extLst>
          </p:cNvPr>
          <p:cNvSpPr/>
          <p:nvPr/>
        </p:nvSpPr>
        <p:spPr>
          <a:xfrm>
            <a:off x="192828" y="6532370"/>
            <a:ext cx="733053" cy="273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spTree>
    <p:extLst>
      <p:ext uri="{BB962C8B-B14F-4D97-AF65-F5344CB8AC3E}">
        <p14:creationId xmlns:p14="http://schemas.microsoft.com/office/powerpoint/2010/main" val="389414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3FE7E5A4-FCD9-3395-7E9D-41C2328D718E}"/>
              </a:ext>
            </a:extLst>
          </p:cNvPr>
          <p:cNvSpPr txBox="1"/>
          <p:nvPr/>
        </p:nvSpPr>
        <p:spPr>
          <a:xfrm>
            <a:off x="6376276" y="154325"/>
            <a:ext cx="4909165"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CONCLUTION &amp; </a:t>
            </a:r>
            <a:r>
              <a:rPr lang="fr-CA" sz="2000" b="1">
                <a:solidFill>
                  <a:schemeClr val="accent4"/>
                </a:solidFill>
                <a:latin typeface="Helvetica Neue"/>
                <a:ea typeface="Helvetica Neue" panose="02000503000000020004" pitchFamily="2" charset="0"/>
                <a:cs typeface="Helvetica Neue" panose="02000503000000020004" pitchFamily="2" charset="0"/>
              </a:rPr>
              <a:t>RECOMMENDATION </a:t>
            </a:r>
          </a:p>
        </p:txBody>
      </p:sp>
      <p:sp>
        <p:nvSpPr>
          <p:cNvPr id="12" name="TextBox 11">
            <a:extLst>
              <a:ext uri="{FF2B5EF4-FFF2-40B4-BE49-F238E27FC236}">
                <a16:creationId xmlns:a16="http://schemas.microsoft.com/office/drawing/2014/main" id="{1317601F-FA36-6081-05EA-ED558670D805}"/>
              </a:ext>
            </a:extLst>
          </p:cNvPr>
          <p:cNvSpPr txBox="1"/>
          <p:nvPr/>
        </p:nvSpPr>
        <p:spPr>
          <a:xfrm>
            <a:off x="193705" y="928055"/>
            <a:ext cx="11923840" cy="4801314"/>
          </a:xfrm>
          <a:prstGeom prst="rect">
            <a:avLst/>
          </a:prstGeom>
          <a:noFill/>
        </p:spPr>
        <p:txBody>
          <a:bodyPr wrap="square" lIns="91440" tIns="45720" rIns="91440" bIns="45720" rtlCol="0" anchor="t">
            <a:spAutoFit/>
          </a:bodyPr>
          <a:lstStyle/>
          <a:p>
            <a:pPr marL="285750" indent="-285750">
              <a:buFont typeface="Wingdings"/>
              <a:buChar char="q"/>
            </a:pPr>
            <a:r>
              <a:rPr lang="en-CA" sz="1600" b="1">
                <a:solidFill>
                  <a:srgbClr val="182053"/>
                </a:solidFill>
                <a:latin typeface="Helvetica" pitchFamily="2" charset="0"/>
              </a:rPr>
              <a:t>Seasonality</a:t>
            </a:r>
            <a:r>
              <a:rPr lang="en-CA" sz="1400">
                <a:solidFill>
                  <a:srgbClr val="182053"/>
                </a:solidFill>
                <a:latin typeface="Helvetica" pitchFamily="2" charset="0"/>
              </a:rPr>
              <a:t> emerged as a prominent factor, with a heightened occurrence of gun events from July to September</a:t>
            </a:r>
            <a:endParaRPr lang="zh-CN" altLang="en-US"/>
          </a:p>
          <a:p>
            <a:endParaRPr lang="en-CA" sz="1400">
              <a:solidFill>
                <a:srgbClr val="182053"/>
              </a:solidFill>
              <a:latin typeface="Helvetica" pitchFamily="2" charset="0"/>
            </a:endParaRPr>
          </a:p>
          <a:p>
            <a:r>
              <a:rPr lang="en-CA" sz="1600" b="1">
                <a:solidFill>
                  <a:srgbClr val="182053"/>
                </a:solidFill>
                <a:latin typeface="Helvetica"/>
                <a:cs typeface="Helvetica"/>
              </a:rPr>
              <a:t>     Demographic</a:t>
            </a:r>
            <a:r>
              <a:rPr lang="en-CA" sz="1400">
                <a:solidFill>
                  <a:srgbClr val="182053"/>
                </a:solidFill>
                <a:latin typeface="Helvetica"/>
                <a:cs typeface="Helvetica"/>
              </a:rPr>
              <a:t> variables also played a notable role, particularly the proportion of youth aged between 15 to 24</a:t>
            </a:r>
          </a:p>
          <a:p>
            <a:endParaRPr lang="en-CA" sz="1400">
              <a:solidFill>
                <a:srgbClr val="182053"/>
              </a:solidFill>
              <a:latin typeface="Helvetica" pitchFamily="2" charset="0"/>
            </a:endParaRPr>
          </a:p>
          <a:p>
            <a:r>
              <a:rPr lang="en-CA" sz="1600" b="1">
                <a:solidFill>
                  <a:srgbClr val="182053"/>
                </a:solidFill>
                <a:latin typeface="Helvetica"/>
                <a:cs typeface="Helvetica"/>
              </a:rPr>
              <a:t>     Geographic</a:t>
            </a:r>
            <a:r>
              <a:rPr lang="en-CA" sz="1400">
                <a:solidFill>
                  <a:srgbClr val="182053"/>
                </a:solidFill>
                <a:latin typeface="Helvetica"/>
                <a:cs typeface="Helvetica"/>
              </a:rPr>
              <a:t> factors incorporated both the neighborhood's identity and population density per square kilometer, providing spatial understanding</a:t>
            </a:r>
          </a:p>
          <a:p>
            <a:endParaRPr lang="en-CA" sz="1400">
              <a:solidFill>
                <a:srgbClr val="182053"/>
              </a:solidFill>
              <a:latin typeface="Helvetica" pitchFamily="2" charset="0"/>
            </a:endParaRPr>
          </a:p>
          <a:p>
            <a:r>
              <a:rPr lang="en-CA" sz="1600" b="1">
                <a:solidFill>
                  <a:srgbClr val="182053"/>
                </a:solidFill>
                <a:latin typeface="Helvetica"/>
                <a:cs typeface="Helvetica"/>
              </a:rPr>
              <a:t>     Socio-economic</a:t>
            </a:r>
            <a:r>
              <a:rPr lang="en-CA" sz="1400">
                <a:solidFill>
                  <a:srgbClr val="182053"/>
                </a:solidFill>
                <a:latin typeface="Helvetica"/>
                <a:cs typeface="Helvetica"/>
              </a:rPr>
              <a:t> considerations like poverty and isolation rates within neighborhoods also influence gun violence</a:t>
            </a:r>
          </a:p>
          <a:p>
            <a:endParaRPr lang="en-US" sz="1400">
              <a:solidFill>
                <a:srgbClr val="182053"/>
              </a:solidFill>
              <a:latin typeface="Helvetica" pitchFamily="2" charset="0"/>
            </a:endParaRPr>
          </a:p>
          <a:p>
            <a:endParaRPr lang="en-US" sz="1400">
              <a:solidFill>
                <a:srgbClr val="182053"/>
              </a:solidFill>
              <a:latin typeface="Helvetica" pitchFamily="2" charset="0"/>
            </a:endParaRPr>
          </a:p>
          <a:p>
            <a:pPr marL="285750" indent="-285750">
              <a:buFont typeface="Wingdings"/>
              <a:buChar char="q"/>
            </a:pPr>
            <a:r>
              <a:rPr lang="en-CA" sz="1600" b="1">
                <a:solidFill>
                  <a:srgbClr val="182053"/>
                </a:solidFill>
                <a:latin typeface="Helvetica" pitchFamily="2" charset="0"/>
              </a:rPr>
              <a:t>High school dropout rate VS unaffordable housing rate </a:t>
            </a:r>
            <a:endParaRPr lang="en-CA" sz="1600" b="1">
              <a:solidFill>
                <a:srgbClr val="182053"/>
              </a:solidFill>
              <a:latin typeface="Helvetica" pitchFamily="2" charset="0"/>
              <a:cs typeface="Helvetica" pitchFamily="2" charset="0"/>
            </a:endParaRPr>
          </a:p>
          <a:p>
            <a:endParaRPr lang="en-CA" sz="1600" b="1">
              <a:solidFill>
                <a:srgbClr val="182053"/>
              </a:solidFill>
              <a:latin typeface="Helvetica" pitchFamily="2" charset="0"/>
              <a:cs typeface="Calibri"/>
            </a:endParaRPr>
          </a:p>
          <a:p>
            <a:pPr marL="285750" indent="-285750">
              <a:buFont typeface="Arial"/>
              <a:buChar char="•"/>
            </a:pPr>
            <a:r>
              <a:rPr lang="en-CA" sz="1400">
                <a:solidFill>
                  <a:srgbClr val="182053"/>
                </a:solidFill>
                <a:latin typeface="Helvetica"/>
                <a:cs typeface="Helvetica"/>
              </a:rPr>
              <a:t>Neighborhoods with </a:t>
            </a:r>
            <a:r>
              <a:rPr lang="en-CA" sz="1400" b="1">
                <a:solidFill>
                  <a:srgbClr val="182053"/>
                </a:solidFill>
                <a:latin typeface="Helvetica"/>
                <a:cs typeface="Helvetica"/>
              </a:rPr>
              <a:t>elevated dropout rates typically witness higher levels of gun violence</a:t>
            </a:r>
            <a:r>
              <a:rPr lang="en-CA" sz="1400">
                <a:solidFill>
                  <a:srgbClr val="182053"/>
                </a:solidFill>
                <a:latin typeface="Helvetica"/>
                <a:cs typeface="Helvetica"/>
              </a:rPr>
              <a:t>, highlighting the importance of education-focused investments as a preventive measure</a:t>
            </a:r>
          </a:p>
          <a:p>
            <a:pPr marL="285750" indent="-285750">
              <a:buFont typeface="Arial"/>
              <a:buChar char="•"/>
            </a:pPr>
            <a:endParaRPr lang="en-CA" sz="1400">
              <a:solidFill>
                <a:srgbClr val="182053"/>
              </a:solidFill>
              <a:latin typeface="Helvetica" pitchFamily="2" charset="0"/>
              <a:cs typeface="Calibri"/>
            </a:endParaRPr>
          </a:p>
          <a:p>
            <a:pPr marL="285750" indent="-285750">
              <a:buFont typeface="Arial"/>
              <a:buChar char="•"/>
            </a:pPr>
            <a:r>
              <a:rPr lang="en-CA" sz="1400" b="1">
                <a:solidFill>
                  <a:srgbClr val="182053"/>
                </a:solidFill>
                <a:latin typeface="Helvetica"/>
                <a:cs typeface="Helvetica"/>
              </a:rPr>
              <a:t>Unaffordable housing did not correlate positively with increased gun violence </a:t>
            </a:r>
            <a:r>
              <a:rPr lang="en-CA" sz="1400">
                <a:solidFill>
                  <a:srgbClr val="182053"/>
                </a:solidFill>
                <a:latin typeface="Helvetica"/>
                <a:cs typeface="Helvetica"/>
              </a:rPr>
              <a:t>as one might expect. </a:t>
            </a:r>
            <a:endParaRPr lang="en-CA" sz="1400">
              <a:solidFill>
                <a:srgbClr val="182053"/>
              </a:solidFill>
              <a:latin typeface="Helvetica" pitchFamily="2" charset="0"/>
              <a:cs typeface="Helvetica"/>
            </a:endParaRPr>
          </a:p>
          <a:p>
            <a:pPr marL="285750" indent="-285750">
              <a:buFont typeface="Arial"/>
              <a:buChar char="•"/>
            </a:pPr>
            <a:endParaRPr lang="en-CA" sz="1400">
              <a:solidFill>
                <a:srgbClr val="182053"/>
              </a:solidFill>
              <a:latin typeface="Helvetica" pitchFamily="2" charset="0"/>
            </a:endParaRPr>
          </a:p>
          <a:p>
            <a:pPr marL="285750" indent="-285750">
              <a:buFont typeface="Arial"/>
              <a:buChar char="•"/>
            </a:pPr>
            <a:r>
              <a:rPr lang="en-CA" sz="1400">
                <a:solidFill>
                  <a:srgbClr val="182053"/>
                </a:solidFill>
                <a:latin typeface="Helvetica"/>
                <a:cs typeface="Helvetica"/>
              </a:rPr>
              <a:t>This surprising outcome necessitates further inquiry to understand the complex interplay between housing affordability and gun violence.</a:t>
            </a:r>
            <a:r>
              <a:rPr lang="en-CA" sz="1400">
                <a:solidFill>
                  <a:srgbClr val="182053"/>
                </a:solidFill>
                <a:latin typeface="Helvetica"/>
                <a:ea typeface="+mn-lt"/>
                <a:cs typeface="+mn-lt"/>
              </a:rPr>
              <a:t> This study has illuminated several key aspects of the multifaceted issue of gun violence, yet, the complexity of the problem and the surprising outcomes noted, especially concerning housing unaffordability, call for continued research and nuanced understanding.</a:t>
            </a:r>
            <a:endParaRPr lang="en-CA" sz="1600">
              <a:latin typeface="Helvetica"/>
              <a:cs typeface="Helvetica"/>
            </a:endParaRPr>
          </a:p>
          <a:p>
            <a:endParaRPr lang="en-CA" sz="1400">
              <a:solidFill>
                <a:srgbClr val="000000"/>
              </a:solidFill>
              <a:latin typeface="Helvetica" pitchFamily="2" charset="0"/>
              <a:ea typeface="Helvetica Neue" panose="02000503000000020004" pitchFamily="2" charset="0"/>
              <a:cs typeface="Calibri"/>
            </a:endParaRPr>
          </a:p>
          <a:p>
            <a:endParaRPr lang="en-CA" sz="1400">
              <a:solidFill>
                <a:srgbClr val="192053"/>
              </a:solidFill>
              <a:latin typeface="Helvetica" pitchFamily="2" charset="0"/>
              <a:ea typeface="Helvetica Neue" panose="02000503000000020004" pitchFamily="2" charset="0"/>
              <a:cs typeface="Helvetica Neue" panose="02000503000000020004" pitchFamily="2" charset="0"/>
            </a:endParaRPr>
          </a:p>
        </p:txBody>
      </p:sp>
      <p:sp>
        <p:nvSpPr>
          <p:cNvPr id="4" name="文本框 3">
            <a:extLst>
              <a:ext uri="{FF2B5EF4-FFF2-40B4-BE49-F238E27FC236}">
                <a16:creationId xmlns:a16="http://schemas.microsoft.com/office/drawing/2014/main" id="{868F6A3A-F917-8F55-FBC3-53CB6E8B2922}"/>
              </a:ext>
            </a:extLst>
          </p:cNvPr>
          <p:cNvSpPr txBox="1"/>
          <p:nvPr/>
        </p:nvSpPr>
        <p:spPr>
          <a:xfrm>
            <a:off x="11637818" y="6486446"/>
            <a:ext cx="4156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bg1"/>
                </a:solidFill>
                <a:ea typeface="等线"/>
                <a:cs typeface="Calibri"/>
              </a:rPr>
              <a:t>11</a:t>
            </a:r>
          </a:p>
        </p:txBody>
      </p:sp>
      <p:sp>
        <p:nvSpPr>
          <p:cNvPr id="3" name="TextBox 2">
            <a:extLst>
              <a:ext uri="{FF2B5EF4-FFF2-40B4-BE49-F238E27FC236}">
                <a16:creationId xmlns:a16="http://schemas.microsoft.com/office/drawing/2014/main" id="{1D53A71C-5E9E-4538-6FC1-94040C2EBA5F}"/>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Modeling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Conclusion</a:t>
            </a:r>
          </a:p>
        </p:txBody>
      </p:sp>
      <p:sp>
        <p:nvSpPr>
          <p:cNvPr id="5" name="Oval 4">
            <a:extLst>
              <a:ext uri="{FF2B5EF4-FFF2-40B4-BE49-F238E27FC236}">
                <a16:creationId xmlns:a16="http://schemas.microsoft.com/office/drawing/2014/main" id="{C82DE5A2-1042-ACC4-BA8F-E2DDBA896D80}"/>
              </a:ext>
            </a:extLst>
          </p:cNvPr>
          <p:cNvSpPr/>
          <p:nvPr/>
        </p:nvSpPr>
        <p:spPr>
          <a:xfrm>
            <a:off x="57151"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6" name="Oval 5">
            <a:extLst>
              <a:ext uri="{FF2B5EF4-FFF2-40B4-BE49-F238E27FC236}">
                <a16:creationId xmlns:a16="http://schemas.microsoft.com/office/drawing/2014/main" id="{A37FDDBC-E111-34B7-2377-9E6379EC2CBA}"/>
              </a:ext>
            </a:extLst>
          </p:cNvPr>
          <p:cNvSpPr/>
          <p:nvPr/>
        </p:nvSpPr>
        <p:spPr>
          <a:xfrm>
            <a:off x="788402"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7" name="Rectangle 6">
            <a:extLst>
              <a:ext uri="{FF2B5EF4-FFF2-40B4-BE49-F238E27FC236}">
                <a16:creationId xmlns:a16="http://schemas.microsoft.com/office/drawing/2014/main" id="{6CC35F55-B2E6-D0D5-C1F3-F8529E9E7792}"/>
              </a:ext>
            </a:extLst>
          </p:cNvPr>
          <p:cNvSpPr/>
          <p:nvPr/>
        </p:nvSpPr>
        <p:spPr>
          <a:xfrm>
            <a:off x="192828" y="6532370"/>
            <a:ext cx="733053" cy="273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spTree>
    <p:extLst>
      <p:ext uri="{BB962C8B-B14F-4D97-AF65-F5344CB8AC3E}">
        <p14:creationId xmlns:p14="http://schemas.microsoft.com/office/powerpoint/2010/main" val="30035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919589" y="-4821"/>
            <a:ext cx="11269362" cy="6492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3FE7E5A4-FCD9-3395-7E9D-41C2328D718E}"/>
              </a:ext>
            </a:extLst>
          </p:cNvPr>
          <p:cNvSpPr txBox="1"/>
          <p:nvPr/>
        </p:nvSpPr>
        <p:spPr>
          <a:xfrm>
            <a:off x="1171560" y="124216"/>
            <a:ext cx="4330224"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CONCLUTION &amp; </a:t>
            </a:r>
            <a:r>
              <a:rPr lang="fr-CA" sz="2000" b="1">
                <a:solidFill>
                  <a:srgbClr val="FFC000"/>
                </a:solidFill>
                <a:latin typeface="Helvetica Neue"/>
                <a:ea typeface="Helvetica Neue" panose="02000503000000020004" pitchFamily="2" charset="0"/>
                <a:cs typeface="Helvetica Neue" panose="02000503000000020004" pitchFamily="2" charset="0"/>
              </a:rPr>
              <a:t>KEY </a:t>
            </a:r>
            <a:r>
              <a:rPr lang="fr-CA" sz="2000" b="1">
                <a:solidFill>
                  <a:schemeClr val="accent4"/>
                </a:solidFill>
                <a:latin typeface="Helvetica Neue"/>
                <a:ea typeface="Helvetica Neue" panose="02000503000000020004" pitchFamily="2" charset="0"/>
                <a:cs typeface="Helvetica Neue" panose="02000503000000020004" pitchFamily="2" charset="0"/>
              </a:rPr>
              <a:t>QUESTIONS</a:t>
            </a:r>
            <a:endParaRPr lang="fr-CA">
              <a:solidFill>
                <a:schemeClr val="accent4"/>
              </a:solidFill>
              <a:cs typeface="Calibri"/>
            </a:endParaRPr>
          </a:p>
        </p:txBody>
      </p:sp>
      <p:sp>
        <p:nvSpPr>
          <p:cNvPr id="4" name="文本框 3">
            <a:extLst>
              <a:ext uri="{FF2B5EF4-FFF2-40B4-BE49-F238E27FC236}">
                <a16:creationId xmlns:a16="http://schemas.microsoft.com/office/drawing/2014/main" id="{868F6A3A-F917-8F55-FBC3-53CB6E8B2922}"/>
              </a:ext>
            </a:extLst>
          </p:cNvPr>
          <p:cNvSpPr txBox="1"/>
          <p:nvPr/>
        </p:nvSpPr>
        <p:spPr>
          <a:xfrm>
            <a:off x="11637818" y="6486446"/>
            <a:ext cx="4156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bg1"/>
                </a:solidFill>
                <a:ea typeface="等线"/>
                <a:cs typeface="Calibri"/>
              </a:rPr>
              <a:t>12</a:t>
            </a:r>
          </a:p>
        </p:txBody>
      </p:sp>
      <p:sp>
        <p:nvSpPr>
          <p:cNvPr id="3" name="TextBox 2">
            <a:extLst>
              <a:ext uri="{FF2B5EF4-FFF2-40B4-BE49-F238E27FC236}">
                <a16:creationId xmlns:a16="http://schemas.microsoft.com/office/drawing/2014/main" id="{EA6BA4E5-59C0-980C-1955-A90DC895EE4F}"/>
              </a:ext>
            </a:extLst>
          </p:cNvPr>
          <p:cNvSpPr txBox="1"/>
          <p:nvPr/>
        </p:nvSpPr>
        <p:spPr>
          <a:xfrm>
            <a:off x="1340244" y="1033009"/>
            <a:ext cx="10517211" cy="5016758"/>
          </a:xfrm>
          <a:prstGeom prst="rect">
            <a:avLst/>
          </a:prstGeom>
          <a:noFill/>
        </p:spPr>
        <p:txBody>
          <a:bodyPr wrap="square" lIns="91440" tIns="45720" rIns="91440" bIns="45720" rtlCol="0" anchor="t">
            <a:spAutoFit/>
          </a:bodyPr>
          <a:lstStyle/>
          <a:p>
            <a:endParaRPr lang="en-CA" sz="1600" b="1">
              <a:solidFill>
                <a:srgbClr val="192053"/>
              </a:solidFill>
              <a:cs typeface="Calibri"/>
            </a:endParaRPr>
          </a:p>
          <a:p>
            <a:pPr marL="285750" indent="-285750">
              <a:buFont typeface="Arial"/>
              <a:buChar char="•"/>
            </a:pPr>
            <a:r>
              <a:rPr lang="en-CA" b="1">
                <a:solidFill>
                  <a:srgbClr val="182053"/>
                </a:solidFill>
                <a:ea typeface="+mn-lt"/>
                <a:cs typeface="+mn-lt"/>
              </a:rPr>
              <a:t>Can government intervention in social housing effectively contribute to the reduction of firearm-related crime?</a:t>
            </a:r>
            <a:endParaRPr lang="en-CA">
              <a:solidFill>
                <a:srgbClr val="182053"/>
              </a:solidFill>
              <a:ea typeface="+mn-lt"/>
              <a:cs typeface="+mn-lt"/>
            </a:endParaRPr>
          </a:p>
          <a:p>
            <a:endParaRPr lang="en-CA">
              <a:solidFill>
                <a:srgbClr val="182053"/>
              </a:solidFill>
              <a:ea typeface="+mn-lt"/>
              <a:cs typeface="+mn-lt"/>
            </a:endParaRPr>
          </a:p>
          <a:p>
            <a:r>
              <a:rPr lang="en-CA" sz="1600">
                <a:solidFill>
                  <a:srgbClr val="182053"/>
                </a:solidFill>
                <a:ea typeface="+mn-lt"/>
                <a:cs typeface="+mn-lt"/>
              </a:rPr>
              <a:t>Our study appears to suggest that investments in social housing may not yield the anticipated effects in reducing firearm-related crime. The negative coefficient sign on the 'unaffordable house rate' variable is perplexing. We hypothesize that many individuals and families are willing to allocate a larger proportion of their income in exchange for a safer environment. This unexpected result calls for further research to fully understand the implications of housing affordability on firearm-related crime rates.</a:t>
            </a:r>
          </a:p>
          <a:p>
            <a:endParaRPr lang="en-CA">
              <a:solidFill>
                <a:srgbClr val="182053"/>
              </a:solidFill>
              <a:ea typeface="+mn-lt"/>
              <a:cs typeface="+mn-lt"/>
            </a:endParaRPr>
          </a:p>
          <a:p>
            <a:pPr marL="285750" indent="-285750">
              <a:buFont typeface="Arial"/>
              <a:buChar char="•"/>
            </a:pPr>
            <a:r>
              <a:rPr lang="en-CA" b="1">
                <a:solidFill>
                  <a:srgbClr val="182053"/>
                </a:solidFill>
                <a:ea typeface="+mn-lt"/>
                <a:cs typeface="+mn-lt"/>
              </a:rPr>
              <a:t>Could a substantial investment in dropout prevention yield a beneficial impact in mitigating firearm-related crime?</a:t>
            </a:r>
            <a:endParaRPr lang="en-CA">
              <a:solidFill>
                <a:srgbClr val="182053"/>
              </a:solidFill>
              <a:cs typeface="Calibri"/>
            </a:endParaRPr>
          </a:p>
          <a:p>
            <a:endParaRPr lang="en-CA" b="1">
              <a:solidFill>
                <a:srgbClr val="182053"/>
              </a:solidFill>
              <a:cs typeface="Calibri"/>
            </a:endParaRPr>
          </a:p>
          <a:p>
            <a:r>
              <a:rPr lang="en-CA" sz="1600">
                <a:solidFill>
                  <a:srgbClr val="182053"/>
                </a:solidFill>
                <a:ea typeface="+mn-lt"/>
                <a:cs typeface="+mn-lt"/>
              </a:rPr>
              <a:t>Our analysis demonstrates that the high school dropout rate is a powerful explanatory variable for the gun crime rate across the 140 neighborhoods of Toronto. This suggests that an investment geared towards preventing school dropout could potentially have a tangible impact on reducing firearm-related violence in Toronto.</a:t>
            </a:r>
          </a:p>
          <a:p>
            <a:endParaRPr lang="en-CA" b="1">
              <a:solidFill>
                <a:srgbClr val="182053"/>
              </a:solidFill>
              <a:cs typeface="Calibri"/>
            </a:endParaRPr>
          </a:p>
          <a:p>
            <a:endParaRPr lang="en-CA" sz="1600">
              <a:solidFill>
                <a:srgbClr val="182053"/>
              </a:solidFill>
              <a:cs typeface="Calibri"/>
            </a:endParaRPr>
          </a:p>
          <a:p>
            <a:endParaRPr lang="en-CA" sz="1600" b="1">
              <a:solidFill>
                <a:srgbClr val="192053"/>
              </a:solidFill>
              <a:cs typeface="Calibri"/>
            </a:endParaRPr>
          </a:p>
        </p:txBody>
      </p:sp>
      <p:sp>
        <p:nvSpPr>
          <p:cNvPr id="2" name="TextBox 1">
            <a:extLst>
              <a:ext uri="{FF2B5EF4-FFF2-40B4-BE49-F238E27FC236}">
                <a16:creationId xmlns:a16="http://schemas.microsoft.com/office/drawing/2014/main" id="{6D1134F6-799E-C6E4-3AED-3720934DA4E5}"/>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Modeling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Conclusion</a:t>
            </a:r>
          </a:p>
        </p:txBody>
      </p:sp>
      <p:sp>
        <p:nvSpPr>
          <p:cNvPr id="5" name="Oval 4">
            <a:extLst>
              <a:ext uri="{FF2B5EF4-FFF2-40B4-BE49-F238E27FC236}">
                <a16:creationId xmlns:a16="http://schemas.microsoft.com/office/drawing/2014/main" id="{EECC7B8C-AC77-A871-174E-660C36A8A7E4}"/>
              </a:ext>
            </a:extLst>
          </p:cNvPr>
          <p:cNvSpPr/>
          <p:nvPr/>
        </p:nvSpPr>
        <p:spPr>
          <a:xfrm>
            <a:off x="57151"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6" name="Oval 5">
            <a:extLst>
              <a:ext uri="{FF2B5EF4-FFF2-40B4-BE49-F238E27FC236}">
                <a16:creationId xmlns:a16="http://schemas.microsoft.com/office/drawing/2014/main" id="{E4AFC6CF-FCF1-5F1D-DC18-C58F12918E35}"/>
              </a:ext>
            </a:extLst>
          </p:cNvPr>
          <p:cNvSpPr/>
          <p:nvPr/>
        </p:nvSpPr>
        <p:spPr>
          <a:xfrm>
            <a:off x="788402"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7" name="Rectangle 6">
            <a:extLst>
              <a:ext uri="{FF2B5EF4-FFF2-40B4-BE49-F238E27FC236}">
                <a16:creationId xmlns:a16="http://schemas.microsoft.com/office/drawing/2014/main" id="{1A13AF45-F77B-A100-A6B3-810BC956E9DE}"/>
              </a:ext>
            </a:extLst>
          </p:cNvPr>
          <p:cNvSpPr/>
          <p:nvPr/>
        </p:nvSpPr>
        <p:spPr>
          <a:xfrm>
            <a:off x="192828" y="6532370"/>
            <a:ext cx="733053" cy="273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spTree>
    <p:extLst>
      <p:ext uri="{BB962C8B-B14F-4D97-AF65-F5344CB8AC3E}">
        <p14:creationId xmlns:p14="http://schemas.microsoft.com/office/powerpoint/2010/main" val="324319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4"/>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18190" y="769795"/>
            <a:ext cx="12208666" cy="5068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ea typeface="+mn-lt"/>
                <a:cs typeface="+mn-lt"/>
              </a:rPr>
              <a:t>https://www.planetde/59730</a:t>
            </a:r>
            <a:endParaRPr lang="en-US"/>
          </a:p>
        </p:txBody>
      </p:sp>
      <p:sp>
        <p:nvSpPr>
          <p:cNvPr id="11" name="TextBox 10">
            <a:extLst>
              <a:ext uri="{FF2B5EF4-FFF2-40B4-BE49-F238E27FC236}">
                <a16:creationId xmlns:a16="http://schemas.microsoft.com/office/drawing/2014/main" id="{3FE7E5A4-FCD9-3395-7E9D-41C2328D718E}"/>
              </a:ext>
            </a:extLst>
          </p:cNvPr>
          <p:cNvSpPr txBox="1"/>
          <p:nvPr/>
        </p:nvSpPr>
        <p:spPr>
          <a:xfrm>
            <a:off x="5062023" y="917023"/>
            <a:ext cx="1689180" cy="461665"/>
          </a:xfrm>
          <a:prstGeom prst="rect">
            <a:avLst/>
          </a:prstGeom>
          <a:noFill/>
        </p:spPr>
        <p:txBody>
          <a:bodyPr wrap="none" lIns="91440" tIns="45720" rIns="91440" bIns="45720" rtlCol="0" anchor="t">
            <a:spAutoFit/>
          </a:bodyPr>
          <a:lstStyle/>
          <a:p>
            <a:pPr algn="ctr"/>
            <a:r>
              <a:rPr lang="en-US" sz="2400" b="1">
                <a:solidFill>
                  <a:srgbClr val="182053"/>
                </a:solidFill>
                <a:latin typeface="Helvetica Neue" panose="02000503000000020004" pitchFamily="2" charset="0"/>
                <a:ea typeface="Helvetica Neue" panose="02000503000000020004" pitchFamily="2" charset="0"/>
                <a:cs typeface="Helvetica Neue" panose="02000503000000020004" pitchFamily="2" charset="0"/>
              </a:rPr>
              <a:t>Reference</a:t>
            </a:r>
          </a:p>
        </p:txBody>
      </p:sp>
      <p:sp>
        <p:nvSpPr>
          <p:cNvPr id="3" name="TextBox 2">
            <a:extLst>
              <a:ext uri="{FF2B5EF4-FFF2-40B4-BE49-F238E27FC236}">
                <a16:creationId xmlns:a16="http://schemas.microsoft.com/office/drawing/2014/main" id="{8D4DD219-33B7-9A2F-6190-E2BEDE70A32D}"/>
              </a:ext>
            </a:extLst>
          </p:cNvPr>
          <p:cNvSpPr txBox="1"/>
          <p:nvPr/>
        </p:nvSpPr>
        <p:spPr>
          <a:xfrm>
            <a:off x="555418" y="2011332"/>
            <a:ext cx="10702391"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rgbClr val="182053"/>
                </a:solidFill>
                <a:ea typeface="+mn-lt"/>
                <a:cs typeface="+mn-lt"/>
              </a:rPr>
              <a:t>National Criminal Justice Reference Service. (n.d.). Unemployment and Crime. Retrieved from https://www.ojp.gov/ncjrs/virtual-library/abstracts/unemployment-and-crime-1#:~:text=The%20studies%20indicate%20that%20crime,a%20powerful%20determinant%20of%20crime </a:t>
            </a:r>
          </a:p>
          <a:p>
            <a:pPr indent="-457200"/>
            <a:endParaRPr lang="en-CA">
              <a:solidFill>
                <a:srgbClr val="182053"/>
              </a:solidFill>
              <a:ea typeface="+mn-lt"/>
              <a:cs typeface="+mn-lt"/>
            </a:endParaRPr>
          </a:p>
          <a:p>
            <a:pPr marL="285750" indent="-285750">
              <a:buFont typeface="Arial" panose="020B0604020202020204" pitchFamily="34" charset="0"/>
              <a:buChar char="•"/>
            </a:pPr>
            <a:r>
              <a:rPr lang="en-CA" err="1">
                <a:solidFill>
                  <a:srgbClr val="182053"/>
                </a:solidFill>
                <a:ea typeface="+mn-lt"/>
                <a:cs typeface="+mn-lt"/>
              </a:rPr>
              <a:t>Planetizen</a:t>
            </a:r>
            <a:r>
              <a:rPr lang="en-CA">
                <a:solidFill>
                  <a:srgbClr val="182053"/>
                </a:solidFill>
                <a:ea typeface="+mn-lt"/>
                <a:cs typeface="+mn-lt"/>
              </a:rPr>
              <a:t>. (n.d.). What Role Does Density Play in Gun Violence? Retrieved from https://www.planetizen.com/node/59730</a:t>
            </a:r>
            <a:endParaRPr lang="en-CA">
              <a:solidFill>
                <a:srgbClr val="182053"/>
              </a:solidFill>
              <a:cs typeface="Calibri" panose="020F0502020204030204"/>
            </a:endParaRPr>
          </a:p>
          <a:p>
            <a:pPr indent="-457200"/>
            <a:endParaRPr lang="en-CA">
              <a:solidFill>
                <a:srgbClr val="182053"/>
              </a:solidFill>
              <a:ea typeface="+mn-lt"/>
              <a:cs typeface="+mn-lt"/>
            </a:endParaRPr>
          </a:p>
          <a:p>
            <a:pPr marL="285750" indent="-285750">
              <a:buFont typeface="Arial" panose="020B0604020202020204" pitchFamily="34" charset="0"/>
              <a:buChar char="•"/>
            </a:pPr>
            <a:r>
              <a:rPr lang="en-CA">
                <a:solidFill>
                  <a:srgbClr val="182053"/>
                </a:solidFill>
                <a:ea typeface="+mn-lt"/>
                <a:cs typeface="+mn-lt"/>
              </a:rPr>
              <a:t>2016 neighbourhood profile neighbourhood # annex - city of Toronto. (n.d.). https://www.toronto.ca/ext/sdfa/Neighbourhood%20Profiles/pdf/2016/pdf1/cpa95.pdf </a:t>
            </a:r>
            <a:endParaRPr lang="en-CA">
              <a:solidFill>
                <a:srgbClr val="182053"/>
              </a:solidFill>
            </a:endParaRPr>
          </a:p>
        </p:txBody>
      </p:sp>
    </p:spTree>
    <p:extLst>
      <p:ext uri="{BB962C8B-B14F-4D97-AF65-F5344CB8AC3E}">
        <p14:creationId xmlns:p14="http://schemas.microsoft.com/office/powerpoint/2010/main" val="3355720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4"/>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18190" y="769795"/>
            <a:ext cx="12208666" cy="5068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ea typeface="+mn-lt"/>
                <a:cs typeface="+mn-lt"/>
              </a:rPr>
              <a:t>https://www.planetde/59730</a:t>
            </a:r>
            <a:endParaRPr lang="en-US"/>
          </a:p>
        </p:txBody>
      </p:sp>
      <p:sp>
        <p:nvSpPr>
          <p:cNvPr id="11" name="TextBox 10">
            <a:extLst>
              <a:ext uri="{FF2B5EF4-FFF2-40B4-BE49-F238E27FC236}">
                <a16:creationId xmlns:a16="http://schemas.microsoft.com/office/drawing/2014/main" id="{3FE7E5A4-FCD9-3395-7E9D-41C2328D718E}"/>
              </a:ext>
            </a:extLst>
          </p:cNvPr>
          <p:cNvSpPr txBox="1"/>
          <p:nvPr/>
        </p:nvSpPr>
        <p:spPr>
          <a:xfrm>
            <a:off x="5814247" y="917023"/>
            <a:ext cx="184731" cy="461665"/>
          </a:xfrm>
          <a:prstGeom prst="rect">
            <a:avLst/>
          </a:prstGeom>
          <a:noFill/>
        </p:spPr>
        <p:txBody>
          <a:bodyPr wrap="none" lIns="91440" tIns="45720" rIns="91440" bIns="45720" rtlCol="0" anchor="t">
            <a:spAutoFit/>
          </a:bodyPr>
          <a:lstStyle/>
          <a:p>
            <a:pPr algn="ctr"/>
            <a:endParaRPr lang="en-US" sz="2400" b="1">
              <a:solidFill>
                <a:srgbClr val="182053"/>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图片 3" descr="图片包含 徽标&#10;&#10;已自动生成说明">
            <a:extLst>
              <a:ext uri="{FF2B5EF4-FFF2-40B4-BE49-F238E27FC236}">
                <a16:creationId xmlns:a16="http://schemas.microsoft.com/office/drawing/2014/main" id="{121CECCD-9001-F444-6136-B76ABD46450D}"/>
              </a:ext>
            </a:extLst>
          </p:cNvPr>
          <p:cNvPicPr>
            <a:picLocks noChangeAspect="1"/>
          </p:cNvPicPr>
          <p:nvPr/>
        </p:nvPicPr>
        <p:blipFill>
          <a:blip r:embed="rId3"/>
          <a:stretch>
            <a:fillRect/>
          </a:stretch>
        </p:blipFill>
        <p:spPr>
          <a:xfrm>
            <a:off x="2765872" y="1107860"/>
            <a:ext cx="6635067" cy="4264429"/>
          </a:xfrm>
          <a:prstGeom prst="rect">
            <a:avLst/>
          </a:prstGeom>
        </p:spPr>
      </p:pic>
    </p:spTree>
    <p:extLst>
      <p:ext uri="{BB962C8B-B14F-4D97-AF65-F5344CB8AC3E}">
        <p14:creationId xmlns:p14="http://schemas.microsoft.com/office/powerpoint/2010/main" val="406208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st-ce encore le bon moment d'acheter un condo à Toronto? - nesto.ca">
            <a:extLst>
              <a:ext uri="{FF2B5EF4-FFF2-40B4-BE49-F238E27FC236}">
                <a16:creationId xmlns:a16="http://schemas.microsoft.com/office/drawing/2014/main" id="{06FF951B-F003-2EBD-9489-88E43BF16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445" b="2633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B1335B-9A19-F82A-57A9-B101DDE72B3E}"/>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13">
            <a:extLst>
              <a:ext uri="{FF2B5EF4-FFF2-40B4-BE49-F238E27FC236}">
                <a16:creationId xmlns:a16="http://schemas.microsoft.com/office/drawing/2014/main" id="{81E6BC6C-3719-A7C5-2FA7-D56F45E5D1A3}"/>
              </a:ext>
            </a:extLst>
          </p:cNvPr>
          <p:cNvSpPr/>
          <p:nvPr/>
        </p:nvSpPr>
        <p:spPr>
          <a:xfrm>
            <a:off x="6100552" y="1877966"/>
            <a:ext cx="6092952" cy="310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66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APPENDIX</a:t>
            </a:r>
          </a:p>
        </p:txBody>
      </p:sp>
    </p:spTree>
    <p:extLst>
      <p:ext uri="{BB962C8B-B14F-4D97-AF65-F5344CB8AC3E}">
        <p14:creationId xmlns:p14="http://schemas.microsoft.com/office/powerpoint/2010/main" val="2473490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609771"/>
            <a:ext cx="12191980" cy="54431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15B69652-215F-95F8-87DB-32A54CF23A9B}"/>
              </a:ext>
            </a:extLst>
          </p:cNvPr>
          <p:cNvSpPr txBox="1"/>
          <p:nvPr/>
        </p:nvSpPr>
        <p:spPr>
          <a:xfrm>
            <a:off x="163607" y="701938"/>
            <a:ext cx="2314030"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EXTERNAL DATA</a:t>
            </a:r>
          </a:p>
        </p:txBody>
      </p:sp>
      <p:sp>
        <p:nvSpPr>
          <p:cNvPr id="13" name="TextBox 7">
            <a:extLst>
              <a:ext uri="{FF2B5EF4-FFF2-40B4-BE49-F238E27FC236}">
                <a16:creationId xmlns:a16="http://schemas.microsoft.com/office/drawing/2014/main" id="{AA597E65-D5FE-3794-8FCD-CD5D19483E04}"/>
              </a:ext>
            </a:extLst>
          </p:cNvPr>
          <p:cNvSpPr txBox="1"/>
          <p:nvPr/>
        </p:nvSpPr>
        <p:spPr>
          <a:xfrm>
            <a:off x="5226125" y="791300"/>
            <a:ext cx="6779645" cy="54476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182053"/>
                </a:solidFill>
                <a:ea typeface="+mn-lt"/>
                <a:cs typeface="+mn-lt"/>
              </a:rPr>
              <a:t>The Census of Population is held across Canada every 5 years and collects data about age and sex, families and households, language, immigration and internal migration, ethnocultural diversity, Aboriginal peoples, housing, education, income, and </a:t>
            </a:r>
            <a:r>
              <a:rPr lang="en-US" sz="1400" err="1">
                <a:solidFill>
                  <a:srgbClr val="182053"/>
                </a:solidFill>
                <a:ea typeface="+mn-lt"/>
                <a:cs typeface="+mn-lt"/>
              </a:rPr>
              <a:t>labour</a:t>
            </a:r>
            <a:r>
              <a:rPr lang="en-US" sz="1400">
                <a:solidFill>
                  <a:srgbClr val="182053"/>
                </a:solidFill>
                <a:ea typeface="+mn-lt"/>
                <a:cs typeface="+mn-lt"/>
              </a:rPr>
              <a:t>. City of Toronto </a:t>
            </a:r>
            <a:r>
              <a:rPr lang="en-US" sz="1400" err="1">
                <a:solidFill>
                  <a:srgbClr val="182053"/>
                </a:solidFill>
                <a:ea typeface="+mn-lt"/>
                <a:cs typeface="+mn-lt"/>
              </a:rPr>
              <a:t>Neighbourhood</a:t>
            </a:r>
            <a:r>
              <a:rPr lang="en-US" sz="1400">
                <a:solidFill>
                  <a:srgbClr val="182053"/>
                </a:solidFill>
                <a:ea typeface="+mn-lt"/>
                <a:cs typeface="+mn-lt"/>
              </a:rPr>
              <a:t> Profiles use this Census data to provide a portrait of the demographic, social and economic characteristics of the people and households in each City of Toronto </a:t>
            </a:r>
            <a:r>
              <a:rPr lang="en-US" sz="1400" err="1">
                <a:solidFill>
                  <a:srgbClr val="182053"/>
                </a:solidFill>
                <a:ea typeface="+mn-lt"/>
                <a:cs typeface="+mn-lt"/>
              </a:rPr>
              <a:t>neighbourhood</a:t>
            </a:r>
            <a:r>
              <a:rPr lang="en-US" sz="1400">
                <a:solidFill>
                  <a:srgbClr val="182053"/>
                </a:solidFill>
                <a:ea typeface="+mn-lt"/>
                <a:cs typeface="+mn-lt"/>
              </a:rPr>
              <a:t>. The profiles present selected highlights from the data, but these accompanying data files provide the full data set assembled for each </a:t>
            </a:r>
            <a:r>
              <a:rPr lang="en-US" sz="1400" err="1">
                <a:solidFill>
                  <a:srgbClr val="182053"/>
                </a:solidFill>
                <a:ea typeface="+mn-lt"/>
                <a:cs typeface="+mn-lt"/>
              </a:rPr>
              <a:t>neighbourhood</a:t>
            </a:r>
            <a:r>
              <a:rPr lang="en-US" sz="1400">
                <a:solidFill>
                  <a:srgbClr val="182053"/>
                </a:solidFill>
                <a:ea typeface="+mn-lt"/>
                <a:cs typeface="+mn-lt"/>
              </a:rPr>
              <a:t>.</a:t>
            </a:r>
            <a:endParaRPr lang="en-US" sz="2000">
              <a:solidFill>
                <a:srgbClr val="182053"/>
              </a:solidFill>
              <a:cs typeface="Calibri"/>
            </a:endParaRPr>
          </a:p>
          <a:p>
            <a:endParaRPr lang="en-US" sz="1400">
              <a:solidFill>
                <a:srgbClr val="182053"/>
              </a:solidFill>
              <a:ea typeface="+mn-lt"/>
              <a:cs typeface="+mn-lt"/>
            </a:endParaRPr>
          </a:p>
          <a:p>
            <a:endParaRPr lang="en-US" sz="1400">
              <a:solidFill>
                <a:srgbClr val="182053"/>
              </a:solidFill>
              <a:ea typeface="+mn-lt"/>
              <a:cs typeface="+mn-lt"/>
            </a:endParaRPr>
          </a:p>
          <a:p>
            <a:r>
              <a:rPr lang="en-US" sz="1400">
                <a:solidFill>
                  <a:srgbClr val="182053"/>
                </a:solidFill>
                <a:ea typeface="+mn-lt"/>
                <a:cs typeface="+mn-lt"/>
              </a:rPr>
              <a:t>In these profiles, "</a:t>
            </a:r>
            <a:r>
              <a:rPr lang="en-US" sz="1400" err="1">
                <a:solidFill>
                  <a:srgbClr val="182053"/>
                </a:solidFill>
                <a:ea typeface="+mn-lt"/>
                <a:cs typeface="+mn-lt"/>
              </a:rPr>
              <a:t>neighbourhood</a:t>
            </a:r>
            <a:r>
              <a:rPr lang="en-US" sz="1400">
                <a:solidFill>
                  <a:srgbClr val="182053"/>
                </a:solidFill>
                <a:ea typeface="+mn-lt"/>
                <a:cs typeface="+mn-lt"/>
              </a:rPr>
              <a:t>" refers to the City of Toronto's 140 social planning </a:t>
            </a:r>
            <a:r>
              <a:rPr lang="en-US" sz="1400" err="1">
                <a:solidFill>
                  <a:srgbClr val="182053"/>
                </a:solidFill>
                <a:ea typeface="+mn-lt"/>
                <a:cs typeface="+mn-lt"/>
              </a:rPr>
              <a:t>neighbourhoods</a:t>
            </a:r>
            <a:r>
              <a:rPr lang="en-US" sz="1400">
                <a:solidFill>
                  <a:srgbClr val="182053"/>
                </a:solidFill>
                <a:ea typeface="+mn-lt"/>
                <a:cs typeface="+mn-lt"/>
              </a:rPr>
              <a:t>. These social planning </a:t>
            </a:r>
            <a:r>
              <a:rPr lang="en-US" sz="1400" err="1">
                <a:solidFill>
                  <a:srgbClr val="182053"/>
                </a:solidFill>
                <a:ea typeface="+mn-lt"/>
                <a:cs typeface="+mn-lt"/>
              </a:rPr>
              <a:t>neighbourhoods</a:t>
            </a:r>
            <a:r>
              <a:rPr lang="en-US" sz="1400">
                <a:solidFill>
                  <a:srgbClr val="182053"/>
                </a:solidFill>
                <a:ea typeface="+mn-lt"/>
                <a:cs typeface="+mn-lt"/>
              </a:rPr>
              <a:t> were developed by the City of Toronto to help government and community organizations with local planning by providing socio-economic data at a meaningful geographic area. The boundaries of these social planning </a:t>
            </a:r>
            <a:r>
              <a:rPr lang="en-US" sz="1400" err="1">
                <a:solidFill>
                  <a:srgbClr val="182053"/>
                </a:solidFill>
                <a:ea typeface="+mn-lt"/>
                <a:cs typeface="+mn-lt"/>
              </a:rPr>
              <a:t>neighbourhoods</a:t>
            </a:r>
            <a:r>
              <a:rPr lang="en-US" sz="1400">
                <a:solidFill>
                  <a:srgbClr val="182053"/>
                </a:solidFill>
                <a:ea typeface="+mn-lt"/>
                <a:cs typeface="+mn-lt"/>
              </a:rPr>
              <a:t> are consistent over time, allowing for comparison between Census years. </a:t>
            </a:r>
            <a:r>
              <a:rPr lang="en-US" sz="1400" err="1">
                <a:solidFill>
                  <a:srgbClr val="182053"/>
                </a:solidFill>
                <a:ea typeface="+mn-lt"/>
                <a:cs typeface="+mn-lt"/>
              </a:rPr>
              <a:t>Neighbourhood</a:t>
            </a:r>
            <a:r>
              <a:rPr lang="en-US" sz="1400">
                <a:solidFill>
                  <a:srgbClr val="182053"/>
                </a:solidFill>
                <a:ea typeface="+mn-lt"/>
                <a:cs typeface="+mn-lt"/>
              </a:rPr>
              <a:t> level data from a variety of other sources are also available through the City's Wellbeing Toronto mapping application and here on the Open Data portal.</a:t>
            </a:r>
            <a:endParaRPr lang="en-US" sz="2000">
              <a:solidFill>
                <a:srgbClr val="182053"/>
              </a:solidFill>
              <a:cs typeface="Calibri"/>
            </a:endParaRPr>
          </a:p>
          <a:p>
            <a:endParaRPr lang="en-US" sz="1400">
              <a:solidFill>
                <a:srgbClr val="182053"/>
              </a:solidFill>
              <a:ea typeface="+mn-lt"/>
              <a:cs typeface="+mn-lt"/>
            </a:endParaRPr>
          </a:p>
          <a:p>
            <a:r>
              <a:rPr lang="en-US" sz="1400">
                <a:solidFill>
                  <a:srgbClr val="182053"/>
                </a:solidFill>
                <a:ea typeface="+mn-lt"/>
                <a:cs typeface="+mn-lt"/>
              </a:rPr>
              <a:t>Each data point in this file is presented for the City's 140 </a:t>
            </a:r>
            <a:r>
              <a:rPr lang="en-US" sz="1400" err="1">
                <a:solidFill>
                  <a:srgbClr val="182053"/>
                </a:solidFill>
                <a:ea typeface="+mn-lt"/>
                <a:cs typeface="+mn-lt"/>
              </a:rPr>
              <a:t>neighbourhoods</a:t>
            </a:r>
            <a:r>
              <a:rPr lang="en-US" sz="1400">
                <a:solidFill>
                  <a:srgbClr val="182053"/>
                </a:solidFill>
                <a:ea typeface="+mn-lt"/>
                <a:cs typeface="+mn-lt"/>
              </a:rPr>
              <a:t>, as well as for the City of Toronto as a whole. The data is sourced from a number of Census tables released by Statistics Canada. The general Census Profile is the main source table for this data, but other Census tables have also been used to provide additional information.</a:t>
            </a:r>
            <a:endParaRPr lang="en-US" sz="2000">
              <a:solidFill>
                <a:srgbClr val="182053"/>
              </a:solidFill>
              <a:cs typeface="Calibri"/>
            </a:endParaRPr>
          </a:p>
          <a:p>
            <a:endParaRPr lang="en-US" sz="2000">
              <a:solidFill>
                <a:srgbClr val="182053"/>
              </a:solidFill>
              <a:ea typeface="+mn-lt"/>
              <a:cs typeface="+mn-lt"/>
            </a:endParaRPr>
          </a:p>
          <a:p>
            <a:endParaRPr lang="en-US" sz="2000">
              <a:cs typeface="Calibri"/>
            </a:endParaRPr>
          </a:p>
        </p:txBody>
      </p:sp>
      <p:pic>
        <p:nvPicPr>
          <p:cNvPr id="3" name="Picture 10" descr="A screen shot of a blue and white website&#10;&#10;Description automatically generated">
            <a:extLst>
              <a:ext uri="{FF2B5EF4-FFF2-40B4-BE49-F238E27FC236}">
                <a16:creationId xmlns:a16="http://schemas.microsoft.com/office/drawing/2014/main" id="{3E79D65F-CE07-60ED-7D6D-C920CF749BA6}"/>
              </a:ext>
            </a:extLst>
          </p:cNvPr>
          <p:cNvPicPr>
            <a:picLocks noChangeAspect="1"/>
          </p:cNvPicPr>
          <p:nvPr/>
        </p:nvPicPr>
        <p:blipFill>
          <a:blip r:embed="rId3"/>
          <a:stretch>
            <a:fillRect/>
          </a:stretch>
        </p:blipFill>
        <p:spPr>
          <a:xfrm>
            <a:off x="321733" y="2302151"/>
            <a:ext cx="4669366" cy="1195363"/>
          </a:xfrm>
          <a:prstGeom prst="rect">
            <a:avLst/>
          </a:prstGeom>
        </p:spPr>
      </p:pic>
      <p:sp>
        <p:nvSpPr>
          <p:cNvPr id="11" name="TextBox 10">
            <a:extLst>
              <a:ext uri="{FF2B5EF4-FFF2-40B4-BE49-F238E27FC236}">
                <a16:creationId xmlns:a16="http://schemas.microsoft.com/office/drawing/2014/main" id="{D34DECE6-3A1E-287C-B949-F09199600791}"/>
              </a:ext>
            </a:extLst>
          </p:cNvPr>
          <p:cNvSpPr txBox="1"/>
          <p:nvPr/>
        </p:nvSpPr>
        <p:spPr>
          <a:xfrm>
            <a:off x="279400" y="3503788"/>
            <a:ext cx="47751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Source: https://open.toronto.ca/dataset/neighbourhood-profiles/</a:t>
            </a:r>
          </a:p>
          <a:p>
            <a:pPr algn="l"/>
            <a:endParaRPr lang="en-US" sz="1200">
              <a:cs typeface="Calibri"/>
            </a:endParaRPr>
          </a:p>
        </p:txBody>
      </p:sp>
    </p:spTree>
    <p:extLst>
      <p:ext uri="{BB962C8B-B14F-4D97-AF65-F5344CB8AC3E}">
        <p14:creationId xmlns:p14="http://schemas.microsoft.com/office/powerpoint/2010/main" val="371710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 Toronto sign wrap puts focus on Indigenous languages - Sign Media Canada">
            <a:extLst>
              <a:ext uri="{FF2B5EF4-FFF2-40B4-BE49-F238E27FC236}">
                <a16:creationId xmlns:a16="http://schemas.microsoft.com/office/drawing/2014/main" id="{FCCCF701-CA3E-ABA0-1892-8C783A5C5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7" b="131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E3A0BB-3FDE-5BB9-41EB-973F3A80C2D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7E4BC9AE-A31A-A427-8DC9-574F00E90F4D}"/>
              </a:ext>
            </a:extLst>
          </p:cNvPr>
          <p:cNvSpPr/>
          <p:nvPr/>
        </p:nvSpPr>
        <p:spPr>
          <a:xfrm>
            <a:off x="189966" y="570016"/>
            <a:ext cx="12003537" cy="5405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AE5EBD83-6BE0-424D-B996-AF975280106C}"/>
              </a:ext>
            </a:extLst>
          </p:cNvPr>
          <p:cNvSpPr txBox="1"/>
          <p:nvPr/>
        </p:nvSpPr>
        <p:spPr>
          <a:xfrm>
            <a:off x="4819" y="659458"/>
            <a:ext cx="12188685" cy="400110"/>
          </a:xfrm>
          <a:prstGeom prst="rect">
            <a:avLst/>
          </a:prstGeom>
          <a:noFill/>
        </p:spPr>
        <p:txBody>
          <a:bodyPr wrap="squar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POST-MODELING ANALYSIS &amp; EXPLANATORY VARIABLE IN LASSO</a:t>
            </a:r>
          </a:p>
        </p:txBody>
      </p:sp>
      <p:pic>
        <p:nvPicPr>
          <p:cNvPr id="6" name="Picture 6" descr="A computer screen shot of numbers&#10;&#10;Description automatically generated">
            <a:extLst>
              <a:ext uri="{FF2B5EF4-FFF2-40B4-BE49-F238E27FC236}">
                <a16:creationId xmlns:a16="http://schemas.microsoft.com/office/drawing/2014/main" id="{956A1D6D-C867-D64E-83EC-496CB88A0099}"/>
              </a:ext>
            </a:extLst>
          </p:cNvPr>
          <p:cNvPicPr>
            <a:picLocks noChangeAspect="1"/>
          </p:cNvPicPr>
          <p:nvPr/>
        </p:nvPicPr>
        <p:blipFill>
          <a:blip r:embed="rId3"/>
          <a:stretch>
            <a:fillRect/>
          </a:stretch>
        </p:blipFill>
        <p:spPr>
          <a:xfrm>
            <a:off x="517602" y="1067175"/>
            <a:ext cx="3100060" cy="4835159"/>
          </a:xfrm>
          <a:prstGeom prst="rect">
            <a:avLst/>
          </a:prstGeom>
        </p:spPr>
      </p:pic>
      <p:sp>
        <p:nvSpPr>
          <p:cNvPr id="3" name="TextBox 2">
            <a:extLst>
              <a:ext uri="{FF2B5EF4-FFF2-40B4-BE49-F238E27FC236}">
                <a16:creationId xmlns:a16="http://schemas.microsoft.com/office/drawing/2014/main" id="{64EBE5E5-BDBE-B94E-24CF-CB658B7D2512}"/>
              </a:ext>
            </a:extLst>
          </p:cNvPr>
          <p:cNvSpPr txBox="1"/>
          <p:nvPr/>
        </p:nvSpPr>
        <p:spPr>
          <a:xfrm>
            <a:off x="3919769" y="1069180"/>
            <a:ext cx="8121090"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182053"/>
                </a:solidFill>
                <a:ea typeface="+mn-lt"/>
                <a:cs typeface="+mn-lt"/>
              </a:rPr>
              <a:t>POPDENSITY(Population density, the number of people per unit area): The coefficient is about -0.0033. The negative coefficient indicates that when population density increases 1%, the crime rate decreases 0.0033%.</a:t>
            </a:r>
            <a:endParaRPr lang="en-US" sz="1400">
              <a:solidFill>
                <a:srgbClr val="182053"/>
              </a:solidFill>
              <a:cs typeface="Calibri"/>
            </a:endParaRPr>
          </a:p>
          <a:p>
            <a:r>
              <a:rPr lang="en-US" sz="1400">
                <a:solidFill>
                  <a:srgbClr val="182053"/>
                </a:solidFill>
                <a:ea typeface="+mn-lt"/>
                <a:cs typeface="+mn-lt"/>
              </a:rPr>
              <a:t>POPYOUTH1524(Proportion of young people aged 15 to 24): The coefficient is approximately -0.0098. The negative coefficient indicates that when the percentage of the population aged 15 to 24 increases 1%, the crime rate decreases 0.0098%. This may be related to the fact that more educational and social programs are available in these areas, resulting in lower crime rates.</a:t>
            </a:r>
            <a:endParaRPr lang="en-US" sz="1400">
              <a:solidFill>
                <a:srgbClr val="182053"/>
              </a:solidFill>
              <a:cs typeface="Calibri"/>
            </a:endParaRPr>
          </a:p>
          <a:p>
            <a:r>
              <a:rPr lang="en-US" sz="1400">
                <a:solidFill>
                  <a:srgbClr val="182053"/>
                </a:solidFill>
                <a:ea typeface="+mn-lt"/>
                <a:cs typeface="+mn-lt"/>
              </a:rPr>
              <a:t>POPSENIOR(Proportion of elderly population aged 65 and over): The coefficient is approximately 0.0004. However, the coefficient value is very small, indicating that the relationship is weak.</a:t>
            </a:r>
            <a:endParaRPr lang="en-US" sz="1400">
              <a:solidFill>
                <a:srgbClr val="182053"/>
              </a:solidFill>
              <a:cs typeface="Calibri"/>
            </a:endParaRPr>
          </a:p>
          <a:p>
            <a:r>
              <a:rPr lang="en-US" sz="1400">
                <a:solidFill>
                  <a:srgbClr val="182053"/>
                </a:solidFill>
                <a:ea typeface="+mn-lt"/>
                <a:cs typeface="+mn-lt"/>
              </a:rPr>
              <a:t>POPMALE1529(Proportion of people aged 15 to 29): The coefficient is approximately -0.0044. The negative coefficient indicates that when the proportion of the male population between the ages of 15 and 29 increases 1%, there will be a slight decrease in the crime rate(0.0044%).</a:t>
            </a:r>
            <a:endParaRPr lang="en-US" sz="1400">
              <a:solidFill>
                <a:srgbClr val="182053"/>
              </a:solidFill>
              <a:cs typeface="Calibri"/>
            </a:endParaRPr>
          </a:p>
          <a:p>
            <a:r>
              <a:rPr lang="en-US" sz="1400">
                <a:solidFill>
                  <a:srgbClr val="182053"/>
                </a:solidFill>
                <a:ea typeface="+mn-lt"/>
                <a:cs typeface="+mn-lt"/>
              </a:rPr>
              <a:t>HIGHRISE: The coefficient is approximately -0.0008. The negative coefficient means that areas with more high-rise buildings are likely to have lower crime rates but the relationship is very weak.</a:t>
            </a:r>
            <a:endParaRPr lang="en-US" sz="1400">
              <a:solidFill>
                <a:srgbClr val="182053"/>
              </a:solidFill>
              <a:cs typeface="Calibri"/>
            </a:endParaRPr>
          </a:p>
          <a:p>
            <a:r>
              <a:rPr lang="en-US" sz="1400">
                <a:solidFill>
                  <a:srgbClr val="182053"/>
                </a:solidFill>
                <a:ea typeface="+mn-lt"/>
                <a:cs typeface="+mn-lt"/>
              </a:rPr>
              <a:t>SOCIOLONELY(Proportion of population socially isolated): The coefficient is about -0.0039. The negative coefficient means that crime rates decrease 0.0039% when the percentage of socially isolated population increases 1%. </a:t>
            </a:r>
            <a:endParaRPr lang="en-US" sz="1400">
              <a:solidFill>
                <a:srgbClr val="182053"/>
              </a:solidFill>
              <a:cs typeface="Calibri"/>
            </a:endParaRPr>
          </a:p>
          <a:p>
            <a:r>
              <a:rPr lang="en-US" sz="1400">
                <a:solidFill>
                  <a:srgbClr val="182053"/>
                </a:solidFill>
                <a:ea typeface="+mn-lt"/>
                <a:cs typeface="+mn-lt"/>
              </a:rPr>
              <a:t>LOW_INCOME(Proportion of population with low incomes): The coefficient is approximately 0.0004.The increase may not have a significant effect on crime rates, with such small coefficient.</a:t>
            </a:r>
          </a:p>
          <a:p>
            <a:r>
              <a:rPr lang="en-US" sz="1400">
                <a:solidFill>
                  <a:srgbClr val="182053"/>
                </a:solidFill>
                <a:ea typeface="+mn-lt"/>
                <a:cs typeface="+mn-lt"/>
              </a:rPr>
              <a:t>UNAFFORDABLE_HOUSE(Percentage of unaffordable housing): The coefficient is approximately -0.0045. This negative coefficient means that crime rates decrease 0.0045%  when the proportion of unaffordable housing increases 1%. Areas with more affordable housing may offer better living conditions and stability, resulting in lower crime rates.</a:t>
            </a:r>
          </a:p>
          <a:p>
            <a:endParaRPr lang="en-US" sz="1000">
              <a:cs typeface="Calibri"/>
            </a:endParaRPr>
          </a:p>
        </p:txBody>
      </p:sp>
    </p:spTree>
    <p:extLst>
      <p:ext uri="{BB962C8B-B14F-4D97-AF65-F5344CB8AC3E}">
        <p14:creationId xmlns:p14="http://schemas.microsoft.com/office/powerpoint/2010/main" val="342075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 Toronto sign wrap puts focus on Indigenous languages - Sign Media Canada">
            <a:extLst>
              <a:ext uri="{FF2B5EF4-FFF2-40B4-BE49-F238E27FC236}">
                <a16:creationId xmlns:a16="http://schemas.microsoft.com/office/drawing/2014/main" id="{FCCCF701-CA3E-ABA0-1892-8C783A5C5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7" b="131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E3A0BB-3FDE-5BB9-41EB-973F3A80C2D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7E4BC9AE-A31A-A427-8DC9-574F00E90F4D}"/>
              </a:ext>
            </a:extLst>
          </p:cNvPr>
          <p:cNvSpPr/>
          <p:nvPr/>
        </p:nvSpPr>
        <p:spPr>
          <a:xfrm>
            <a:off x="189966" y="570016"/>
            <a:ext cx="12003537" cy="5405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AE5EBD83-6BE0-424D-B996-AF975280106C}"/>
              </a:ext>
            </a:extLst>
          </p:cNvPr>
          <p:cNvSpPr txBox="1"/>
          <p:nvPr/>
        </p:nvSpPr>
        <p:spPr>
          <a:xfrm>
            <a:off x="4819" y="659458"/>
            <a:ext cx="12188685" cy="400110"/>
          </a:xfrm>
          <a:prstGeom prst="rect">
            <a:avLst/>
          </a:prstGeom>
          <a:noFill/>
        </p:spPr>
        <p:txBody>
          <a:bodyPr wrap="squar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POST-MODELING ANALYSIS &amp; EXPLANATORY VARIABLE IN LASSO CONTINUE</a:t>
            </a:r>
          </a:p>
        </p:txBody>
      </p:sp>
      <p:pic>
        <p:nvPicPr>
          <p:cNvPr id="6" name="Picture 6" descr="A computer screen shot of numbers&#10;&#10;Description automatically generated">
            <a:extLst>
              <a:ext uri="{FF2B5EF4-FFF2-40B4-BE49-F238E27FC236}">
                <a16:creationId xmlns:a16="http://schemas.microsoft.com/office/drawing/2014/main" id="{956A1D6D-C867-D64E-83EC-496CB88A0099}"/>
              </a:ext>
            </a:extLst>
          </p:cNvPr>
          <p:cNvPicPr>
            <a:picLocks noChangeAspect="1"/>
          </p:cNvPicPr>
          <p:nvPr/>
        </p:nvPicPr>
        <p:blipFill>
          <a:blip r:embed="rId3"/>
          <a:stretch>
            <a:fillRect/>
          </a:stretch>
        </p:blipFill>
        <p:spPr>
          <a:xfrm>
            <a:off x="505007" y="1054579"/>
            <a:ext cx="3100060" cy="4835159"/>
          </a:xfrm>
          <a:prstGeom prst="rect">
            <a:avLst/>
          </a:prstGeom>
        </p:spPr>
      </p:pic>
      <p:sp>
        <p:nvSpPr>
          <p:cNvPr id="3" name="TextBox 2">
            <a:extLst>
              <a:ext uri="{FF2B5EF4-FFF2-40B4-BE49-F238E27FC236}">
                <a16:creationId xmlns:a16="http://schemas.microsoft.com/office/drawing/2014/main" id="{64EBE5E5-BDBE-B94E-24CF-CB658B7D2512}"/>
              </a:ext>
            </a:extLst>
          </p:cNvPr>
          <p:cNvSpPr txBox="1"/>
          <p:nvPr/>
        </p:nvSpPr>
        <p:spPr>
          <a:xfrm>
            <a:off x="3741367" y="1050453"/>
            <a:ext cx="817147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182053"/>
                </a:solidFill>
                <a:ea typeface="+mn-lt"/>
                <a:cs typeface="+mn-lt"/>
              </a:rPr>
              <a:t>INADEQUATE_HOUSE(proportions of inadequate houses): the coefficient is about 0.0016. this positive coefficient means that crime rates may increase slightly(0.0016%) when the proportion of unsuitable housing increases 1%. Poor housing conditions can lead to social instability and economic problems, which can lead to an increase in crime.</a:t>
            </a:r>
            <a:endParaRPr lang="en-US" sz="1000">
              <a:solidFill>
                <a:srgbClr val="000000"/>
              </a:solidFill>
              <a:cs typeface="Calibri"/>
            </a:endParaRPr>
          </a:p>
          <a:p>
            <a:endParaRPr lang="en-US" sz="1400">
              <a:solidFill>
                <a:srgbClr val="182053"/>
              </a:solidFill>
              <a:ea typeface="+mn-lt"/>
              <a:cs typeface="+mn-lt"/>
            </a:endParaRPr>
          </a:p>
          <a:p>
            <a:r>
              <a:rPr lang="en-US" sz="1400">
                <a:solidFill>
                  <a:srgbClr val="182053"/>
                </a:solidFill>
                <a:ea typeface="+mn-lt"/>
                <a:cs typeface="+mn-lt"/>
              </a:rPr>
              <a:t>UNSUITABLE_HOUSE(proportions of Unsuitable house): The coefficient is approximately 0.0052. This positive coefficient means that crime rates can increase about 0.0052% when the proportion of unsuitable housing increases 1%. Unsuitable housing conditions may be associated with social problems that lead to an increase in crime rates.</a:t>
            </a:r>
            <a:endParaRPr lang="en-US" sz="1400">
              <a:solidFill>
                <a:srgbClr val="182053"/>
              </a:solidFill>
              <a:cs typeface="Calibri"/>
            </a:endParaRPr>
          </a:p>
          <a:p>
            <a:endParaRPr lang="en-US" sz="1400">
              <a:solidFill>
                <a:srgbClr val="182053"/>
              </a:solidFill>
              <a:ea typeface="+mn-lt"/>
              <a:cs typeface="+mn-lt"/>
            </a:endParaRPr>
          </a:p>
          <a:p>
            <a:r>
              <a:rPr lang="en-US" sz="1400">
                <a:solidFill>
                  <a:srgbClr val="182053"/>
                </a:solidFill>
                <a:ea typeface="+mn-lt"/>
                <a:cs typeface="+mn-lt"/>
              </a:rPr>
              <a:t>DROPOUT(Dropout rate): The coefficient is approximately 0.000014 which may not have a significant effect on crime rates since the coefficient is too small.</a:t>
            </a:r>
            <a:endParaRPr lang="en-US" sz="1400">
              <a:solidFill>
                <a:srgbClr val="182053"/>
              </a:solidFill>
              <a:cs typeface="Calibri"/>
            </a:endParaRPr>
          </a:p>
          <a:p>
            <a:endParaRPr lang="en-US" sz="1400">
              <a:solidFill>
                <a:srgbClr val="182053"/>
              </a:solidFill>
              <a:ea typeface="+mn-lt"/>
              <a:cs typeface="+mn-lt"/>
            </a:endParaRPr>
          </a:p>
          <a:p>
            <a:r>
              <a:rPr lang="en-US" sz="1400">
                <a:solidFill>
                  <a:srgbClr val="182053"/>
                </a:solidFill>
                <a:ea typeface="+mn-lt"/>
                <a:cs typeface="+mn-lt"/>
              </a:rPr>
              <a:t>UNEMPLOYMENT(Unemployment rate): The coefficient is approximately 0.0047. This positive coefficient indicates that crime will increase0.0047% when unemployment increases 1%. The economic problems associated with unemployment may lead to an increase in crime.</a:t>
            </a:r>
            <a:endParaRPr lang="en-US" sz="1400">
              <a:solidFill>
                <a:srgbClr val="182053"/>
              </a:solidFill>
              <a:cs typeface="Calibri"/>
            </a:endParaRPr>
          </a:p>
          <a:p>
            <a:endParaRPr lang="en-US" sz="1400">
              <a:solidFill>
                <a:srgbClr val="182053"/>
              </a:solidFill>
              <a:ea typeface="+mn-lt"/>
              <a:cs typeface="+mn-lt"/>
            </a:endParaRPr>
          </a:p>
          <a:p>
            <a:r>
              <a:rPr lang="en-US" sz="1400">
                <a:solidFill>
                  <a:srgbClr val="182053"/>
                </a:solidFill>
                <a:ea typeface="+mn-lt"/>
                <a:cs typeface="+mn-lt"/>
              </a:rPr>
              <a:t>MALE_UNEMPLOYMENT(Male Unemployment Rate): the coefficient is approximately -0.0043. For every 1% increase in the male unemployment rate, the crime rate may decrease by 0.004%. </a:t>
            </a:r>
          </a:p>
          <a:p>
            <a:endParaRPr lang="en-US" sz="1400">
              <a:solidFill>
                <a:srgbClr val="182053"/>
              </a:solidFill>
              <a:ea typeface="+mn-lt"/>
              <a:cs typeface="+mn-lt"/>
            </a:endParaRPr>
          </a:p>
          <a:p>
            <a:r>
              <a:rPr lang="en-US" sz="1400">
                <a:solidFill>
                  <a:srgbClr val="182053"/>
                </a:solidFill>
                <a:ea typeface="+mn-lt"/>
                <a:cs typeface="+mn-lt"/>
              </a:rPr>
              <a:t>PEAK_GUNSEASON: The coefficient is approximately -0.0025. The negative coefficient means that crime may decrease slightly during the high gun season. </a:t>
            </a:r>
            <a:endParaRPr lang="en-US" sz="1400">
              <a:solidFill>
                <a:srgbClr val="182053"/>
              </a:solidFill>
              <a:cs typeface="Calibri"/>
            </a:endParaRPr>
          </a:p>
        </p:txBody>
      </p:sp>
    </p:spTree>
    <p:extLst>
      <p:ext uri="{BB962C8B-B14F-4D97-AF65-F5344CB8AC3E}">
        <p14:creationId xmlns:p14="http://schemas.microsoft.com/office/powerpoint/2010/main" val="128305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Daily Hive acquires iconic Toronto publication Torontoist | News">
            <a:extLst>
              <a:ext uri="{FF2B5EF4-FFF2-40B4-BE49-F238E27FC236}">
                <a16:creationId xmlns:a16="http://schemas.microsoft.com/office/drawing/2014/main" id="{4995098A-70E1-229D-A1A1-BFD475AA3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42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003700F-64D4-B6B1-182E-513F50DC23E7}"/>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latin typeface="Helvetica" pitchFamily="2" charset="0"/>
            </a:endParaRPr>
          </a:p>
        </p:txBody>
      </p:sp>
      <p:sp>
        <p:nvSpPr>
          <p:cNvPr id="3" name="Rectangle 2">
            <a:extLst>
              <a:ext uri="{FF2B5EF4-FFF2-40B4-BE49-F238E27FC236}">
                <a16:creationId xmlns:a16="http://schemas.microsoft.com/office/drawing/2014/main" id="{03C8693B-1443-5965-648F-4D658446BCDF}"/>
              </a:ext>
            </a:extLst>
          </p:cNvPr>
          <p:cNvSpPr/>
          <p:nvPr/>
        </p:nvSpPr>
        <p:spPr>
          <a:xfrm>
            <a:off x="1814512" y="0"/>
            <a:ext cx="10374439" cy="64861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2ED6A89-5B75-4962-6711-C44B83CDB767}"/>
              </a:ext>
            </a:extLst>
          </p:cNvPr>
          <p:cNvSpPr txBox="1"/>
          <p:nvPr/>
        </p:nvSpPr>
        <p:spPr>
          <a:xfrm>
            <a:off x="2209710" y="365772"/>
            <a:ext cx="9556407" cy="5170646"/>
          </a:xfrm>
          <a:prstGeom prst="rect">
            <a:avLst/>
          </a:prstGeom>
          <a:noFill/>
        </p:spPr>
        <p:txBody>
          <a:bodyPr wrap="square" lIns="91440" tIns="45720" rIns="91440" bIns="45720" rtlCol="0" anchor="t">
            <a:spAutoFit/>
          </a:bodyPr>
          <a:lstStyle/>
          <a:p>
            <a:pPr algn="ctr"/>
            <a:r>
              <a:rPr lang="en-CA" sz="2000" b="1">
                <a:solidFill>
                  <a:srgbClr val="192053"/>
                </a:solidFill>
                <a:latin typeface="Helvetica" pitchFamily="2" charset="0"/>
                <a:ea typeface="Helvetica Neue" panose="02000503000000020004" pitchFamily="2" charset="0"/>
                <a:cs typeface="Helvetica Neue" panose="02000503000000020004" pitchFamily="2" charset="0"/>
              </a:rPr>
              <a:t>                                                        INTRODUCTION </a:t>
            </a:r>
            <a:r>
              <a:rPr lang="en-CA" sz="2000" b="1">
                <a:solidFill>
                  <a:schemeClr val="accent4"/>
                </a:solidFill>
                <a:latin typeface="Helvetica" pitchFamily="2" charset="0"/>
                <a:ea typeface="Helvetica Neue" panose="02000503000000020004" pitchFamily="2" charset="0"/>
                <a:cs typeface="Helvetica Neue" panose="02000503000000020004" pitchFamily="2" charset="0"/>
              </a:rPr>
              <a:t>&amp; OBJECTIVES</a:t>
            </a:r>
          </a:p>
          <a:p>
            <a:br>
              <a:rPr lang="en-CA" sz="1600" b="1">
                <a:latin typeface="Helvetica" pitchFamily="2" charset="0"/>
                <a:ea typeface="Helvetica Neue" panose="02000503000000020004" pitchFamily="2" charset="0"/>
                <a:cs typeface="Helvetica Neue" panose="02000503000000020004" pitchFamily="2" charset="0"/>
              </a:rPr>
            </a:br>
            <a:endParaRPr lang="en-CA" sz="1600">
              <a:solidFill>
                <a:srgbClr val="192053"/>
              </a:solidFill>
              <a:latin typeface="Helvetica" pitchFamily="2" charset="0"/>
              <a:ea typeface="Helvetica Neue" panose="02000503000000020004" pitchFamily="2" charset="0"/>
              <a:cs typeface="Helvetica Neue" panose="02000503000000020004" pitchFamily="2" charset="0"/>
            </a:endParaRPr>
          </a:p>
          <a:p>
            <a:r>
              <a:rPr lang="en-CA" sz="1600" b="1">
                <a:solidFill>
                  <a:srgbClr val="192053"/>
                </a:solidFill>
                <a:latin typeface="Helvetica" pitchFamily="2" charset="0"/>
                <a:ea typeface="Helvetica Neue" panose="02000503000000020004" pitchFamily="2" charset="0"/>
                <a:cs typeface="Helvetica Neue" panose="02000503000000020004" pitchFamily="2" charset="0"/>
              </a:rPr>
              <a:t>OBJECTIVE</a:t>
            </a:r>
          </a:p>
          <a:p>
            <a:r>
              <a:rPr lang="en-CA" sz="1600">
                <a:solidFill>
                  <a:srgbClr val="192053"/>
                </a:solidFill>
                <a:latin typeface="Helvetica" pitchFamily="2" charset="0"/>
                <a:ea typeface="Helvetica Neue" panose="02000503000000020004" pitchFamily="2" charset="0"/>
                <a:cs typeface="Helvetica Neue" panose="02000503000000020004" pitchFamily="2" charset="0"/>
              </a:rPr>
              <a:t>The aim of this analysis is to identify the types of public interventions that could yield the most significant impact on reducing firearm-related crim</a:t>
            </a:r>
            <a:r>
              <a:rPr lang="en-CA" sz="1600">
                <a:solidFill>
                  <a:srgbClr val="192053"/>
                </a:solidFill>
                <a:latin typeface="Helvetica" pitchFamily="2" charset="0"/>
              </a:rPr>
              <a:t>es.  Our analysis sought to discern the relative influence of neighborhood dropout rates compared to housing affordability, with the aim of determining the appropriate allocation of public funds—whether to prioritize high school diploma achievement or to enhance access to social housing interventions</a:t>
            </a:r>
            <a:endParaRPr lang="en-CA" sz="1600">
              <a:solidFill>
                <a:srgbClr val="192053"/>
              </a:solidFill>
              <a:latin typeface="Helvetica" pitchFamily="2" charset="0"/>
              <a:cs typeface="Calibri"/>
            </a:endParaRPr>
          </a:p>
          <a:p>
            <a:endParaRPr lang="en-CA" sz="1600">
              <a:solidFill>
                <a:srgbClr val="192053"/>
              </a:solidFill>
              <a:latin typeface="Helvetica" pitchFamily="2" charset="0"/>
              <a:ea typeface="Helvetica Neue" panose="02000503000000020004" pitchFamily="2" charset="0"/>
              <a:cs typeface="Helvetica Neue" panose="02000503000000020004" pitchFamily="2" charset="0"/>
            </a:endParaRPr>
          </a:p>
          <a:p>
            <a:endParaRPr lang="en-CA" sz="1600">
              <a:solidFill>
                <a:srgbClr val="192053"/>
              </a:solidFill>
              <a:latin typeface="Helvetica" pitchFamily="2" charset="0"/>
              <a:ea typeface="Helvetica Neue" panose="02000503000000020004" pitchFamily="2" charset="0"/>
              <a:cs typeface="Helvetica Neue" panose="02000503000000020004" pitchFamily="2" charset="0"/>
            </a:endParaRPr>
          </a:p>
          <a:p>
            <a:r>
              <a:rPr lang="en-CA" sz="1600" b="1">
                <a:solidFill>
                  <a:srgbClr val="192053"/>
                </a:solidFill>
                <a:latin typeface="Helvetica" pitchFamily="2" charset="0"/>
                <a:ea typeface="Helvetica Neue" panose="02000503000000020004" pitchFamily="2" charset="0"/>
                <a:cs typeface="Helvetica Neue" panose="02000503000000020004" pitchFamily="2" charset="0"/>
              </a:rPr>
              <a:t>KEY QUESTIONS</a:t>
            </a:r>
            <a:endParaRPr lang="en-CA" sz="1600">
              <a:solidFill>
                <a:srgbClr val="192053"/>
              </a:solidFill>
              <a:latin typeface="Helvetica" pitchFamily="2" charset="0"/>
              <a:ea typeface="Helvetica Neue" panose="02000503000000020004" pitchFamily="2" charset="0"/>
              <a:cs typeface="Helvetica Neue" panose="02000503000000020004" pitchFamily="2" charset="0"/>
            </a:endParaRPr>
          </a:p>
          <a:p>
            <a:endParaRPr lang="en-CA">
              <a:solidFill>
                <a:srgbClr val="192053"/>
              </a:solidFill>
              <a:latin typeface="Helvetica" pitchFamily="2" charset="0"/>
              <a:cs typeface="Calibri"/>
            </a:endParaRPr>
          </a:p>
          <a:p>
            <a:pPr marL="285750" indent="-285750">
              <a:buFont typeface="Arial"/>
              <a:buChar char="•"/>
            </a:pPr>
            <a:r>
              <a:rPr lang="en-CA" sz="2000" b="1">
                <a:solidFill>
                  <a:srgbClr val="192053"/>
                </a:solidFill>
                <a:latin typeface="Helvetica" pitchFamily="2" charset="0"/>
              </a:rPr>
              <a:t>Can government intervention in social housing effectively contribute to the reduction of firearm-related crime?</a:t>
            </a:r>
          </a:p>
          <a:p>
            <a:pPr marL="285750" indent="-285750">
              <a:buFont typeface="Arial"/>
              <a:buChar char="•"/>
            </a:pPr>
            <a:endParaRPr lang="en-CA" sz="2000">
              <a:solidFill>
                <a:srgbClr val="192053"/>
              </a:solidFill>
              <a:latin typeface="Helvetica" pitchFamily="2" charset="0"/>
              <a:cs typeface="Calibri"/>
            </a:endParaRPr>
          </a:p>
          <a:p>
            <a:pPr marL="285750" indent="-285750">
              <a:buFont typeface="Arial"/>
              <a:buChar char="•"/>
            </a:pPr>
            <a:r>
              <a:rPr lang="en-CA" sz="2000" b="1">
                <a:solidFill>
                  <a:srgbClr val="192053"/>
                </a:solidFill>
                <a:latin typeface="Helvetica" pitchFamily="2" charset="0"/>
              </a:rPr>
              <a:t>Could a substantial investment in dropout prevention yield a beneficial impact in mitigating firearm-related crime?</a:t>
            </a:r>
            <a:endParaRPr lang="en-CA" sz="2000" b="1">
              <a:solidFill>
                <a:srgbClr val="192053"/>
              </a:solidFill>
              <a:latin typeface="Helvetica" pitchFamily="2" charset="0"/>
              <a:cs typeface="Calibri"/>
            </a:endParaRPr>
          </a:p>
          <a:p>
            <a:pPr marL="285750" indent="-285750">
              <a:buFont typeface="Arial" panose="020B0604020202020204" pitchFamily="34" charset="0"/>
              <a:buChar char="•"/>
            </a:pPr>
            <a:endParaRPr lang="en-CA" sz="1600">
              <a:solidFill>
                <a:srgbClr val="192053"/>
              </a:solidFill>
              <a:latin typeface="Helvetica" pitchFamily="2" charset="0"/>
            </a:endParaRPr>
          </a:p>
        </p:txBody>
      </p:sp>
      <p:grpSp>
        <p:nvGrpSpPr>
          <p:cNvPr id="25" name="Group 24">
            <a:extLst>
              <a:ext uri="{FF2B5EF4-FFF2-40B4-BE49-F238E27FC236}">
                <a16:creationId xmlns:a16="http://schemas.microsoft.com/office/drawing/2014/main" id="{1D24035D-E005-8F47-B2D5-C328FE78B632}"/>
              </a:ext>
            </a:extLst>
          </p:cNvPr>
          <p:cNvGrpSpPr/>
          <p:nvPr/>
        </p:nvGrpSpPr>
        <p:grpSpPr>
          <a:xfrm>
            <a:off x="-3028" y="6487386"/>
            <a:ext cx="12188952" cy="318306"/>
            <a:chOff x="-3028" y="6487386"/>
            <a:chExt cx="12188952" cy="318306"/>
          </a:xfrm>
        </p:grpSpPr>
        <p:sp>
          <p:nvSpPr>
            <p:cNvPr id="26" name="TextBox 25">
              <a:extLst>
                <a:ext uri="{FF2B5EF4-FFF2-40B4-BE49-F238E27FC236}">
                  <a16:creationId xmlns:a16="http://schemas.microsoft.com/office/drawing/2014/main" id="{D267D429-0625-6448-AEF6-922C3086B813}"/>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pitchFamily="2" charset="0"/>
                  <a:ea typeface="Helvetica Neue" panose="02000503000000020004" pitchFamily="2" charset="0"/>
                  <a:cs typeface="Helvetica Neue" panose="02000503000000020004" pitchFamily="2" charset="0"/>
                </a:rPr>
                <a:t>Introduction</a:t>
              </a:r>
              <a:r>
                <a:rPr lang="fr-CA" sz="1400">
                  <a:solidFill>
                    <a:schemeClr val="bg1"/>
                  </a:solidFill>
                  <a:latin typeface="Helvetica" pitchFamily="2" charset="0"/>
                  <a:ea typeface="Helvetica Neue" panose="02000503000000020004" pitchFamily="2" charset="0"/>
                  <a:cs typeface="Helvetica Neue" panose="02000503000000020004" pitchFamily="2" charset="0"/>
                </a:rPr>
                <a:t>       Basic </a:t>
              </a:r>
              <a:r>
                <a:rPr lang="fr-CA" sz="1400" err="1">
                  <a:solidFill>
                    <a:schemeClr val="bg1"/>
                  </a:solidFill>
                  <a:latin typeface="Helvetica"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pitchFamily="2" charset="0"/>
                  <a:ea typeface="Helvetica Neue" panose="02000503000000020004" pitchFamily="2" charset="0"/>
                  <a:cs typeface="Helvetica Neue" panose="02000503000000020004" pitchFamily="2" charset="0"/>
                </a:rPr>
                <a:t>       Modeling       </a:t>
              </a:r>
              <a:r>
                <a:rPr lang="fr-CA" sz="1400" err="1">
                  <a:solidFill>
                    <a:schemeClr val="bg1"/>
                  </a:solidFill>
                  <a:latin typeface="Helvetica"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pitchFamily="2" charset="0"/>
                  <a:ea typeface="Helvetica Neue" panose="02000503000000020004" pitchFamily="2" charset="0"/>
                  <a:cs typeface="Helvetica Neue" panose="02000503000000020004" pitchFamily="2" charset="0"/>
                </a:rPr>
                <a:t>       Conclusion</a:t>
              </a:r>
            </a:p>
          </p:txBody>
        </p:sp>
        <p:grpSp>
          <p:nvGrpSpPr>
            <p:cNvPr id="27" name="Group 26">
              <a:extLst>
                <a:ext uri="{FF2B5EF4-FFF2-40B4-BE49-F238E27FC236}">
                  <a16:creationId xmlns:a16="http://schemas.microsoft.com/office/drawing/2014/main" id="{AFFF6519-0551-064B-A131-92769CA0EFAC}"/>
                </a:ext>
              </a:extLst>
            </p:cNvPr>
            <p:cNvGrpSpPr>
              <a:grpSpLocks noChangeAspect="1"/>
            </p:cNvGrpSpPr>
            <p:nvPr/>
          </p:nvGrpSpPr>
          <p:grpSpPr>
            <a:xfrm>
              <a:off x="57151" y="6532370"/>
              <a:ext cx="1007999" cy="273322"/>
              <a:chOff x="4500574" y="1250125"/>
              <a:chExt cx="6486630" cy="1758940"/>
            </a:xfrm>
            <a:solidFill>
              <a:schemeClr val="bg1"/>
            </a:solidFill>
          </p:grpSpPr>
          <p:sp>
            <p:nvSpPr>
              <p:cNvPr id="28" name="Oval 27">
                <a:extLst>
                  <a:ext uri="{FF2B5EF4-FFF2-40B4-BE49-F238E27FC236}">
                    <a16:creationId xmlns:a16="http://schemas.microsoft.com/office/drawing/2014/main" id="{2807642A-CB47-2A4A-BBD3-ACAF750745EC}"/>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latin typeface="Helvetica" pitchFamily="2" charset="0"/>
                </a:endParaRPr>
              </a:p>
            </p:txBody>
          </p:sp>
          <p:sp>
            <p:nvSpPr>
              <p:cNvPr id="29" name="Oval 28">
                <a:extLst>
                  <a:ext uri="{FF2B5EF4-FFF2-40B4-BE49-F238E27FC236}">
                    <a16:creationId xmlns:a16="http://schemas.microsoft.com/office/drawing/2014/main" id="{56612AD0-8E64-DF4C-A8EF-A5AC5A25FE7D}"/>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latin typeface="Helvetica" pitchFamily="2" charset="0"/>
                </a:endParaRPr>
              </a:p>
            </p:txBody>
          </p:sp>
          <p:sp>
            <p:nvSpPr>
              <p:cNvPr id="30" name="Rectangle 29">
                <a:extLst>
                  <a:ext uri="{FF2B5EF4-FFF2-40B4-BE49-F238E27FC236}">
                    <a16:creationId xmlns:a16="http://schemas.microsoft.com/office/drawing/2014/main" id="{A912C100-9362-1541-9921-CD0AE054B515}"/>
                  </a:ext>
                </a:extLst>
              </p:cNvPr>
              <p:cNvSpPr/>
              <p:nvPr/>
            </p:nvSpPr>
            <p:spPr>
              <a:xfrm>
                <a:off x="5373676" y="1250125"/>
                <a:ext cx="4717308"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Helvetica" pitchFamily="2" charset="0"/>
                    <a:ea typeface="Helvetica Neue" panose="02000503000000020004" pitchFamily="2" charset="0"/>
                    <a:cs typeface="Helvetica Neue" panose="02000503000000020004" pitchFamily="2" charset="0"/>
                  </a:rPr>
                  <a:t>Group 19</a:t>
                </a:r>
              </a:p>
            </p:txBody>
          </p:sp>
        </p:grpSp>
      </p:grpSp>
    </p:spTree>
    <p:extLst>
      <p:ext uri="{BB962C8B-B14F-4D97-AF65-F5344CB8AC3E}">
        <p14:creationId xmlns:p14="http://schemas.microsoft.com/office/powerpoint/2010/main" val="4058851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 Toronto sign wrap puts focus on Indigenous languages - Sign Media Canada">
            <a:extLst>
              <a:ext uri="{FF2B5EF4-FFF2-40B4-BE49-F238E27FC236}">
                <a16:creationId xmlns:a16="http://schemas.microsoft.com/office/drawing/2014/main" id="{FCCCF701-CA3E-ABA0-1892-8C783A5C5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7" b="131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E3A0BB-3FDE-5BB9-41EB-973F3A80C2D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7E4BC9AE-A31A-A427-8DC9-574F00E90F4D}"/>
              </a:ext>
            </a:extLst>
          </p:cNvPr>
          <p:cNvSpPr/>
          <p:nvPr/>
        </p:nvSpPr>
        <p:spPr>
          <a:xfrm>
            <a:off x="93469" y="659458"/>
            <a:ext cx="12003537" cy="5405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5C0D3F48-FA9D-6C49-2AD0-C3C553732863}"/>
              </a:ext>
            </a:extLst>
          </p:cNvPr>
          <p:cNvSpPr txBox="1"/>
          <p:nvPr/>
        </p:nvSpPr>
        <p:spPr>
          <a:xfrm>
            <a:off x="284776" y="1156118"/>
            <a:ext cx="11620924" cy="4924425"/>
          </a:xfrm>
          <a:prstGeom prst="rect">
            <a:avLst/>
          </a:prstGeom>
          <a:noFill/>
        </p:spPr>
        <p:txBody>
          <a:bodyPr wrap="square" lIns="91440" tIns="45720" rIns="91440" bIns="45720" rtlCol="0" anchor="ctr">
            <a:spAutoFit/>
          </a:bodyPr>
          <a:lstStyle/>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 between DROPOUT and crime_rate is 0.536922, which is also a relatively high positive correlation coefficient. This suggests that when DROPOUT (dropout rate) increases, there is a higher likelihood that crime_rate (crime rate per 1,000) will also increase. This may reflect the fact that areas with higher dropout rates may be more prone to social problems, which can lead to increased crime rates.</a:t>
            </a:r>
            <a:r>
              <a:rPr lang="en-US" sz="1400" b="0" i="0">
                <a:solidFill>
                  <a:srgbClr val="182053"/>
                </a:solidFill>
                <a:effectLst/>
              </a:rPr>
              <a:t> </a:t>
            </a:r>
          </a:p>
          <a:p>
            <a:pPr rtl="0" fontAlgn="base"/>
            <a:endParaRPr lang="zh-CN" altLang="en-US">
              <a:cs typeface="Calibri" panose="020F0502020204030204"/>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 between UNSUITABLE_HOUSE and crime_rate is 0.374328, which is also a positive correlation coefficient. This may indicate that areas with poorer quality housing may be more prone to social problems, leading to an increase in crime rates.</a:t>
            </a:r>
            <a:r>
              <a:rPr lang="en-US" sz="1400" b="0" i="0">
                <a:solidFill>
                  <a:srgbClr val="182053"/>
                </a:solidFill>
                <a:effectLst/>
              </a:rPr>
              <a:t> </a:t>
            </a:r>
          </a:p>
          <a:p>
            <a:pPr rtl="0" fontAlgn="base"/>
            <a:endParaRPr lang="en-US" sz="1400" b="0" i="0">
              <a:solidFill>
                <a:srgbClr val="182053"/>
              </a:solidFill>
              <a:effectLst/>
              <a:cs typeface="Calibri"/>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coefficients between UNEMPLOYMENT and MALE_UNEMPLOYMENT and CRIME_RATE are 0.362005 and 0.381498, respectively, which suggests that there is some degree of positive correlation between unemployment and male unemployment rates and crime rates. Areas with high unemployment rates may be more prone to social problems which may lead to increased crime rates.</a:t>
            </a:r>
            <a:r>
              <a:rPr lang="en-US" sz="1400" b="0" i="0">
                <a:solidFill>
                  <a:srgbClr val="182053"/>
                </a:solidFill>
                <a:effectLst/>
              </a:rPr>
              <a:t> </a:t>
            </a:r>
          </a:p>
          <a:p>
            <a:pPr marL="285750" indent="-285750" rtl="0" fontAlgn="base">
              <a:buFont typeface="Wingdings" pitchFamily="2" charset="2"/>
              <a:buChar char="q"/>
            </a:pPr>
            <a:endParaRPr lang="en-US" sz="1400" b="0" i="0">
              <a:solidFill>
                <a:srgbClr val="182053"/>
              </a:solidFill>
              <a:effectLst/>
              <a:cs typeface="Calibri"/>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 between LOW_INCOME and crime_rate is 0.347249 which is also a positive correlation coefficient. This suggests that low income areas may be more prone to social problems which may lead to an increase in crime rate.</a:t>
            </a:r>
            <a:r>
              <a:rPr lang="en-US" sz="1400" b="0" i="0">
                <a:solidFill>
                  <a:srgbClr val="182053"/>
                </a:solidFill>
                <a:effectLst/>
              </a:rPr>
              <a:t> </a:t>
            </a:r>
          </a:p>
          <a:p>
            <a:pPr marL="285750" indent="-285750" rtl="0" fontAlgn="base">
              <a:buFont typeface="Wingdings" pitchFamily="2" charset="2"/>
              <a:buChar char="q"/>
            </a:pPr>
            <a:endParaRPr lang="en-US" sz="1400" b="0" i="0">
              <a:solidFill>
                <a:srgbClr val="182053"/>
              </a:solidFill>
              <a:effectLst/>
              <a:cs typeface="Calibri"/>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 between INADEQUATE_HOUSE and crime_rate is 0.337249, which is also a positive correlation coefficient. This may indicate that areas with unsuitable housing may be more prone to social problems which may lead to an increase in crime rates.</a:t>
            </a:r>
            <a:r>
              <a:rPr lang="en-US" sz="1400" b="0" i="0">
                <a:solidFill>
                  <a:srgbClr val="182053"/>
                </a:solidFill>
                <a:effectLst/>
              </a:rPr>
              <a:t> </a:t>
            </a:r>
          </a:p>
          <a:p>
            <a:pPr marL="285750" indent="-285750" rtl="0" fontAlgn="base">
              <a:buFont typeface="Wingdings" pitchFamily="2" charset="2"/>
              <a:buChar char="q"/>
            </a:pPr>
            <a:endParaRPr lang="en-US" sz="1400" b="0" i="0">
              <a:solidFill>
                <a:srgbClr val="182053"/>
              </a:solidFill>
              <a:effectLst/>
              <a:cs typeface="Calibri"/>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 between POPYOUTH1524 and crime_rate is 0.303297 which is a positive correlation coefficient. This may reflect the fact that an increase in the number of young people groups may lead to an increase in the crime rate.</a:t>
            </a:r>
            <a:r>
              <a:rPr lang="en-US" sz="1400" b="0" i="0">
                <a:solidFill>
                  <a:srgbClr val="182053"/>
                </a:solidFill>
                <a:effectLst/>
              </a:rPr>
              <a:t> </a:t>
            </a:r>
          </a:p>
          <a:p>
            <a:pPr rtl="0" fontAlgn="base"/>
            <a:endParaRPr lang="en-US" sz="1400" b="0" i="0">
              <a:solidFill>
                <a:srgbClr val="182053"/>
              </a:solidFill>
              <a:effectLst/>
              <a:cs typeface="Calibri" panose="020F0502020204030204"/>
            </a:endParaRPr>
          </a:p>
          <a:p>
            <a:pPr marL="285750" indent="-285750" rtl="0" fontAlgn="base">
              <a:buFont typeface="Wingdings" pitchFamily="2" charset="2"/>
              <a:buChar char="q"/>
            </a:pPr>
            <a:r>
              <a:rPr lang="zh-CN" sz="1400" b="0" i="0">
                <a:solidFill>
                  <a:srgbClr val="182053"/>
                </a:solidFill>
                <a:effectLst/>
                <a:ea typeface="Calibri" panose="020F0502020204030204" pitchFamily="34" charset="0"/>
              </a:rPr>
              <a:t>The correlation coefficients between the other variables and crime_rate are small and close to 0, indicating a weak linear correlation between them.</a:t>
            </a:r>
            <a:r>
              <a:rPr lang="en-US" sz="1400" b="0" i="0">
                <a:solidFill>
                  <a:srgbClr val="182053"/>
                </a:solidFill>
                <a:effectLst/>
              </a:rPr>
              <a:t> </a:t>
            </a:r>
            <a:endParaRPr lang="en-US" sz="1400" b="0" i="0">
              <a:solidFill>
                <a:srgbClr val="182053"/>
              </a:solidFill>
              <a:effectLst/>
              <a:cs typeface="Calibri"/>
            </a:endParaRPr>
          </a:p>
          <a:p>
            <a:endParaRPr lang="en-CA" sz="1600">
              <a:solidFill>
                <a:srgbClr val="192053"/>
              </a:solidFill>
              <a:latin typeface="Helvetica Neue" panose="02000503000000020004" pitchFamily="2" charset="0"/>
              <a:ea typeface="+mn-lt"/>
              <a:cs typeface="+mn-lt"/>
            </a:endParaRPr>
          </a:p>
        </p:txBody>
      </p:sp>
      <p:sp>
        <p:nvSpPr>
          <p:cNvPr id="20" name="TextBox 19">
            <a:extLst>
              <a:ext uri="{FF2B5EF4-FFF2-40B4-BE49-F238E27FC236}">
                <a16:creationId xmlns:a16="http://schemas.microsoft.com/office/drawing/2014/main" id="{AE5EBD83-6BE0-424D-B996-AF975280106C}"/>
              </a:ext>
            </a:extLst>
          </p:cNvPr>
          <p:cNvSpPr txBox="1"/>
          <p:nvPr/>
        </p:nvSpPr>
        <p:spPr>
          <a:xfrm>
            <a:off x="4819" y="659458"/>
            <a:ext cx="12188685" cy="400110"/>
          </a:xfrm>
          <a:prstGeom prst="rect">
            <a:avLst/>
          </a:prstGeom>
          <a:noFill/>
        </p:spPr>
        <p:txBody>
          <a:bodyPr wrap="squar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 CORRELATION BETWEEN INTERESTED VARIABLE AND CRIME RATE</a:t>
            </a:r>
          </a:p>
        </p:txBody>
      </p:sp>
    </p:spTree>
    <p:extLst>
      <p:ext uri="{BB962C8B-B14F-4D97-AF65-F5344CB8AC3E}">
        <p14:creationId xmlns:p14="http://schemas.microsoft.com/office/powerpoint/2010/main" val="270790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597175"/>
            <a:ext cx="12191980" cy="50337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3FE7E5A4-FCD9-3395-7E9D-41C2328D718E}"/>
              </a:ext>
            </a:extLst>
          </p:cNvPr>
          <p:cNvSpPr txBox="1"/>
          <p:nvPr/>
        </p:nvSpPr>
        <p:spPr>
          <a:xfrm>
            <a:off x="4228175" y="708380"/>
            <a:ext cx="3502883"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INFLUENCE DIAGRAM</a:t>
            </a:r>
          </a:p>
        </p:txBody>
      </p:sp>
      <p:pic>
        <p:nvPicPr>
          <p:cNvPr id="2" name="Picture 3" descr="A screen shot of a chart&#10;&#10;Description automatically generated">
            <a:extLst>
              <a:ext uri="{FF2B5EF4-FFF2-40B4-BE49-F238E27FC236}">
                <a16:creationId xmlns:a16="http://schemas.microsoft.com/office/drawing/2014/main" id="{FCE3C73F-5454-5341-E124-C014388277AE}"/>
              </a:ext>
            </a:extLst>
          </p:cNvPr>
          <p:cNvPicPr>
            <a:picLocks noChangeAspect="1"/>
          </p:cNvPicPr>
          <p:nvPr/>
        </p:nvPicPr>
        <p:blipFill>
          <a:blip r:embed="rId3"/>
          <a:stretch>
            <a:fillRect/>
          </a:stretch>
        </p:blipFill>
        <p:spPr>
          <a:xfrm>
            <a:off x="1383167" y="1521713"/>
            <a:ext cx="3954185" cy="3693058"/>
          </a:xfrm>
          <a:prstGeom prst="rect">
            <a:avLst/>
          </a:prstGeom>
        </p:spPr>
      </p:pic>
      <p:sp>
        <p:nvSpPr>
          <p:cNvPr id="4" name="TextBox 3">
            <a:extLst>
              <a:ext uri="{FF2B5EF4-FFF2-40B4-BE49-F238E27FC236}">
                <a16:creationId xmlns:a16="http://schemas.microsoft.com/office/drawing/2014/main" id="{CAEB2DCC-D5C2-C257-7C9E-80E4353DAE9E}"/>
              </a:ext>
            </a:extLst>
          </p:cNvPr>
          <p:cNvSpPr txBox="1"/>
          <p:nvPr/>
        </p:nvSpPr>
        <p:spPr>
          <a:xfrm>
            <a:off x="1572673" y="1173756"/>
            <a:ext cx="3769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82053"/>
                </a:solidFill>
                <a:cs typeface="Calibri"/>
              </a:rPr>
              <a:t>Before dropping</a:t>
            </a:r>
          </a:p>
        </p:txBody>
      </p:sp>
      <p:sp>
        <p:nvSpPr>
          <p:cNvPr id="5" name="TextBox 4">
            <a:extLst>
              <a:ext uri="{FF2B5EF4-FFF2-40B4-BE49-F238E27FC236}">
                <a16:creationId xmlns:a16="http://schemas.microsoft.com/office/drawing/2014/main" id="{2E5045B4-CE0C-E448-835C-097F97277801}"/>
              </a:ext>
            </a:extLst>
          </p:cNvPr>
          <p:cNvSpPr txBox="1"/>
          <p:nvPr/>
        </p:nvSpPr>
        <p:spPr>
          <a:xfrm>
            <a:off x="1386101" y="5213702"/>
            <a:ext cx="10583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82053"/>
                </a:solidFill>
                <a:cs typeface="Calibri"/>
              </a:rPr>
              <a:t>*Drop influence points: 653, 651, 650, 654, 669, 657, 658, 652, 660, 187, 185, 649, 659, 656, 655</a:t>
            </a:r>
            <a:endParaRPr lang="zh-CN" altLang="en-US" b="1">
              <a:solidFill>
                <a:srgbClr val="182053"/>
              </a:solidFill>
              <a:ea typeface="等线"/>
              <a:cs typeface="Calibri"/>
            </a:endParaRPr>
          </a:p>
        </p:txBody>
      </p:sp>
      <p:pic>
        <p:nvPicPr>
          <p:cNvPr id="6" name="Picture 6" descr="A diagram of blue dots&#10;&#10;Description automatically generated">
            <a:extLst>
              <a:ext uri="{FF2B5EF4-FFF2-40B4-BE49-F238E27FC236}">
                <a16:creationId xmlns:a16="http://schemas.microsoft.com/office/drawing/2014/main" id="{E1C54745-727A-4081-16AE-FE063AE78FA7}"/>
              </a:ext>
            </a:extLst>
          </p:cNvPr>
          <p:cNvPicPr>
            <a:picLocks noChangeAspect="1"/>
          </p:cNvPicPr>
          <p:nvPr/>
        </p:nvPicPr>
        <p:blipFill>
          <a:blip r:embed="rId4"/>
          <a:stretch>
            <a:fillRect/>
          </a:stretch>
        </p:blipFill>
        <p:spPr>
          <a:xfrm>
            <a:off x="6801872" y="1621877"/>
            <a:ext cx="3858127" cy="3485546"/>
          </a:xfrm>
          <a:prstGeom prst="rect">
            <a:avLst/>
          </a:prstGeom>
        </p:spPr>
      </p:pic>
      <p:sp>
        <p:nvSpPr>
          <p:cNvPr id="7" name="TextBox 6">
            <a:extLst>
              <a:ext uri="{FF2B5EF4-FFF2-40B4-BE49-F238E27FC236}">
                <a16:creationId xmlns:a16="http://schemas.microsoft.com/office/drawing/2014/main" id="{8D67749D-BC1D-EF29-306C-EE299A523ECF}"/>
              </a:ext>
            </a:extLst>
          </p:cNvPr>
          <p:cNvSpPr txBox="1"/>
          <p:nvPr/>
        </p:nvSpPr>
        <p:spPr>
          <a:xfrm>
            <a:off x="8092314" y="1252840"/>
            <a:ext cx="1554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82053"/>
                </a:solidFill>
                <a:cs typeface="Calibri"/>
              </a:rPr>
              <a:t>After dropping</a:t>
            </a:r>
          </a:p>
        </p:txBody>
      </p:sp>
    </p:spTree>
    <p:extLst>
      <p:ext uri="{BB962C8B-B14F-4D97-AF65-F5344CB8AC3E}">
        <p14:creationId xmlns:p14="http://schemas.microsoft.com/office/powerpoint/2010/main" val="10360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609771"/>
            <a:ext cx="12191980" cy="54431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3FE7E5A4-FCD9-3395-7E9D-41C2328D718E}"/>
              </a:ext>
            </a:extLst>
          </p:cNvPr>
          <p:cNvSpPr txBox="1"/>
          <p:nvPr/>
        </p:nvSpPr>
        <p:spPr>
          <a:xfrm>
            <a:off x="4310943" y="689488"/>
            <a:ext cx="3564054"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OLS SUMMARY TABLE</a:t>
            </a:r>
          </a:p>
        </p:txBody>
      </p:sp>
      <p:pic>
        <p:nvPicPr>
          <p:cNvPr id="3" name="Picture 3" descr="A screenshot of a computer&#10;&#10;Description automatically generated">
            <a:extLst>
              <a:ext uri="{FF2B5EF4-FFF2-40B4-BE49-F238E27FC236}">
                <a16:creationId xmlns:a16="http://schemas.microsoft.com/office/drawing/2014/main" id="{1BE1081B-8E21-C346-91FA-4F8507C50645}"/>
              </a:ext>
            </a:extLst>
          </p:cNvPr>
          <p:cNvPicPr>
            <a:picLocks noChangeAspect="1"/>
          </p:cNvPicPr>
          <p:nvPr/>
        </p:nvPicPr>
        <p:blipFill>
          <a:blip r:embed="rId3"/>
          <a:stretch>
            <a:fillRect/>
          </a:stretch>
        </p:blipFill>
        <p:spPr>
          <a:xfrm>
            <a:off x="3213493" y="1372898"/>
            <a:ext cx="5500436" cy="4432710"/>
          </a:xfrm>
          <a:prstGeom prst="rect">
            <a:avLst/>
          </a:prstGeom>
        </p:spPr>
      </p:pic>
    </p:spTree>
    <p:extLst>
      <p:ext uri="{BB962C8B-B14F-4D97-AF65-F5344CB8AC3E}">
        <p14:creationId xmlns:p14="http://schemas.microsoft.com/office/powerpoint/2010/main" val="347225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773506"/>
            <a:ext cx="12191980" cy="4870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3FE7E5A4-FCD9-3395-7E9D-41C2328D718E}"/>
              </a:ext>
            </a:extLst>
          </p:cNvPr>
          <p:cNvSpPr txBox="1"/>
          <p:nvPr/>
        </p:nvSpPr>
        <p:spPr>
          <a:xfrm>
            <a:off x="3441238" y="853223"/>
            <a:ext cx="5290871"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rPr>
              <a:t>DATA CLEANING &amp; PROCESSING  </a:t>
            </a:r>
            <a:endParaRPr lang="en-US">
              <a:solidFill>
                <a:srgbClr val="182053"/>
              </a:solidFill>
              <a:cs typeface="Calibri"/>
            </a:endParaRPr>
          </a:p>
        </p:txBody>
      </p:sp>
      <p:sp>
        <p:nvSpPr>
          <p:cNvPr id="2" name="TextBox 1">
            <a:extLst>
              <a:ext uri="{FF2B5EF4-FFF2-40B4-BE49-F238E27FC236}">
                <a16:creationId xmlns:a16="http://schemas.microsoft.com/office/drawing/2014/main" id="{4D9DB63B-393B-ACC0-57C4-C16541DA30EC}"/>
              </a:ext>
            </a:extLst>
          </p:cNvPr>
          <p:cNvSpPr txBox="1"/>
          <p:nvPr/>
        </p:nvSpPr>
        <p:spPr>
          <a:xfrm>
            <a:off x="1278131" y="1543514"/>
            <a:ext cx="605494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82053"/>
                </a:solidFill>
                <a:cs typeface="Calibri"/>
              </a:rPr>
              <a:t>Data Cleaning</a:t>
            </a:r>
          </a:p>
          <a:p>
            <a:endParaRPr lang="en-US" sz="1600">
              <a:solidFill>
                <a:srgbClr val="182053"/>
              </a:solidFill>
              <a:cs typeface="Calibri"/>
            </a:endParaRPr>
          </a:p>
          <a:p>
            <a:pPr marL="285750" indent="-285750">
              <a:buFont typeface="Arial"/>
              <a:buChar char="•"/>
            </a:pPr>
            <a:r>
              <a:rPr lang="en-US" sz="1600">
                <a:solidFill>
                  <a:srgbClr val="182053"/>
                </a:solidFill>
                <a:cs typeface="Calibri"/>
              </a:rPr>
              <a:t>We extracted the month data from the OCC_DATE for grouping later.</a:t>
            </a:r>
          </a:p>
          <a:p>
            <a:pPr marL="285750" indent="-285750">
              <a:buFont typeface="Arial"/>
              <a:buChar char="•"/>
            </a:pPr>
            <a:endParaRPr lang="en-US" sz="1600">
              <a:solidFill>
                <a:srgbClr val="182053"/>
              </a:solidFill>
              <a:cs typeface="Calibri"/>
            </a:endParaRPr>
          </a:p>
          <a:p>
            <a:pPr marL="285750" indent="-285750">
              <a:buFont typeface="Arial"/>
              <a:buChar char="•"/>
            </a:pPr>
            <a:r>
              <a:rPr lang="en-US" sz="1600">
                <a:solidFill>
                  <a:srgbClr val="182053"/>
                </a:solidFill>
                <a:cs typeface="Calibri"/>
              </a:rPr>
              <a:t>We grouped our data by neighborhoods and months to study which community characteristics will affect the crime rate.</a:t>
            </a:r>
          </a:p>
          <a:p>
            <a:pPr marL="285750" indent="-285750">
              <a:buFont typeface="Arial"/>
              <a:buChar char="•"/>
            </a:pPr>
            <a:endParaRPr lang="en-US" sz="1600">
              <a:solidFill>
                <a:srgbClr val="182053"/>
              </a:solidFill>
              <a:cs typeface="Calibri"/>
            </a:endParaRPr>
          </a:p>
          <a:p>
            <a:pPr marL="285750" indent="-285750">
              <a:buFont typeface="Arial"/>
              <a:buChar char="•"/>
            </a:pPr>
            <a:r>
              <a:rPr lang="en-US" sz="1600">
                <a:solidFill>
                  <a:srgbClr val="182053"/>
                </a:solidFill>
                <a:cs typeface="Calibri"/>
              </a:rPr>
              <a:t>For the original dataset, we only kept three columns: OBJECTID, HOOD_140, and OCC_MONTH. We joined this with our external dataset.</a:t>
            </a:r>
          </a:p>
          <a:p>
            <a:pPr marL="285750" indent="-285750">
              <a:buFont typeface="Arial,Sans-Serif"/>
              <a:buChar char="•"/>
            </a:pPr>
            <a:endParaRPr lang="en-US" sz="1600">
              <a:solidFill>
                <a:srgbClr val="182053"/>
              </a:solidFill>
              <a:cs typeface="Calibri"/>
            </a:endParaRPr>
          </a:p>
          <a:p>
            <a:pPr marL="285750" indent="-285750">
              <a:buFont typeface="Arial,Sans-Serif"/>
              <a:buChar char="•"/>
            </a:pPr>
            <a:r>
              <a:rPr lang="en-US" sz="1600">
                <a:solidFill>
                  <a:srgbClr val="182053"/>
                </a:solidFill>
                <a:cs typeface="Calibri"/>
              </a:rPr>
              <a:t>The data from the external dataset contains percentage variables, which we will convert to floats for modeling purposes.</a:t>
            </a:r>
            <a:endParaRPr lang="en-US"/>
          </a:p>
        </p:txBody>
      </p:sp>
      <p:pic>
        <p:nvPicPr>
          <p:cNvPr id="4" name="Picture 4" descr="A screenshot of a computer&#10;&#10;Description automatically generated">
            <a:extLst>
              <a:ext uri="{FF2B5EF4-FFF2-40B4-BE49-F238E27FC236}">
                <a16:creationId xmlns:a16="http://schemas.microsoft.com/office/drawing/2014/main" id="{004A5F32-08D0-D933-0F09-AD55B9037170}"/>
              </a:ext>
            </a:extLst>
          </p:cNvPr>
          <p:cNvPicPr>
            <a:picLocks noChangeAspect="1"/>
          </p:cNvPicPr>
          <p:nvPr/>
        </p:nvPicPr>
        <p:blipFill>
          <a:blip r:embed="rId3"/>
          <a:stretch>
            <a:fillRect/>
          </a:stretch>
        </p:blipFill>
        <p:spPr>
          <a:xfrm>
            <a:off x="7652673" y="1578393"/>
            <a:ext cx="2749811" cy="3929416"/>
          </a:xfrm>
          <a:prstGeom prst="rect">
            <a:avLst/>
          </a:prstGeom>
        </p:spPr>
      </p:pic>
    </p:spTree>
    <p:extLst>
      <p:ext uri="{BB962C8B-B14F-4D97-AF65-F5344CB8AC3E}">
        <p14:creationId xmlns:p14="http://schemas.microsoft.com/office/powerpoint/2010/main" val="354936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748316"/>
            <a:ext cx="12191980" cy="4882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3FE7E5A4-FCD9-3395-7E9D-41C2328D718E}"/>
              </a:ext>
            </a:extLst>
          </p:cNvPr>
          <p:cNvSpPr txBox="1"/>
          <p:nvPr/>
        </p:nvSpPr>
        <p:spPr>
          <a:xfrm>
            <a:off x="4053697" y="834331"/>
            <a:ext cx="3171702"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DATA DESCRIPTION</a:t>
            </a:r>
          </a:p>
        </p:txBody>
      </p:sp>
      <p:pic>
        <p:nvPicPr>
          <p:cNvPr id="12" name="Picture 11" descr="A black and white document with text&#10;&#10;Description automatically generated">
            <a:extLst>
              <a:ext uri="{FF2B5EF4-FFF2-40B4-BE49-F238E27FC236}">
                <a16:creationId xmlns:a16="http://schemas.microsoft.com/office/drawing/2014/main" id="{43445969-68C1-BD6D-B995-4BB88F12D1FD}"/>
              </a:ext>
            </a:extLst>
          </p:cNvPr>
          <p:cNvPicPr>
            <a:picLocks noChangeAspect="1"/>
          </p:cNvPicPr>
          <p:nvPr/>
        </p:nvPicPr>
        <p:blipFill>
          <a:blip r:embed="rId3"/>
          <a:stretch>
            <a:fillRect/>
          </a:stretch>
        </p:blipFill>
        <p:spPr>
          <a:xfrm>
            <a:off x="207617" y="1540566"/>
            <a:ext cx="11784276" cy="3737112"/>
          </a:xfrm>
          <a:prstGeom prst="rect">
            <a:avLst/>
          </a:prstGeom>
        </p:spPr>
      </p:pic>
    </p:spTree>
    <p:extLst>
      <p:ext uri="{BB962C8B-B14F-4D97-AF65-F5344CB8AC3E}">
        <p14:creationId xmlns:p14="http://schemas.microsoft.com/office/powerpoint/2010/main" val="3699859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st-ce encore le bon moment d'acheter un condo à Toronto? - nesto.ca">
            <a:extLst>
              <a:ext uri="{FF2B5EF4-FFF2-40B4-BE49-F238E27FC236}">
                <a16:creationId xmlns:a16="http://schemas.microsoft.com/office/drawing/2014/main" id="{06FF951B-F003-2EBD-9489-88E43BF16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445" b="2633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B1335B-9A19-F82A-57A9-B101DDE72B3E}"/>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13">
            <a:extLst>
              <a:ext uri="{FF2B5EF4-FFF2-40B4-BE49-F238E27FC236}">
                <a16:creationId xmlns:a16="http://schemas.microsoft.com/office/drawing/2014/main" id="{81E6BC6C-3719-A7C5-2FA7-D56F45E5D1A3}"/>
              </a:ext>
            </a:extLst>
          </p:cNvPr>
          <p:cNvSpPr/>
          <p:nvPr/>
        </p:nvSpPr>
        <p:spPr>
          <a:xfrm>
            <a:off x="6100552" y="1877966"/>
            <a:ext cx="6092952" cy="310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6600">
                <a:solidFill>
                  <a:srgbClr val="192053"/>
                </a:solidFill>
                <a:latin typeface="Helvetica Neue"/>
                <a:ea typeface="Helvetica Neue" panose="02000503000000020004" pitchFamily="2" charset="0"/>
                <a:cs typeface="Helvetica Neue" panose="02000503000000020004" pitchFamily="2" charset="0"/>
              </a:rPr>
              <a:t>APPENDIX-CODING OVERVIEW</a:t>
            </a:r>
          </a:p>
        </p:txBody>
      </p:sp>
    </p:spTree>
    <p:extLst>
      <p:ext uri="{BB962C8B-B14F-4D97-AF65-F5344CB8AC3E}">
        <p14:creationId xmlns:p14="http://schemas.microsoft.com/office/powerpoint/2010/main" val="3997308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3FE7E5A4-FCD9-3395-7E9D-41C2328D718E}"/>
              </a:ext>
            </a:extLst>
          </p:cNvPr>
          <p:cNvSpPr txBox="1"/>
          <p:nvPr/>
        </p:nvSpPr>
        <p:spPr>
          <a:xfrm>
            <a:off x="74677" y="193849"/>
            <a:ext cx="4339650"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CLEANING &amp; ENGINEERING</a:t>
            </a:r>
          </a:p>
        </p:txBody>
      </p:sp>
      <p:pic>
        <p:nvPicPr>
          <p:cNvPr id="7" name="Picture 7" descr="A screenshot of a computer program&#10;&#10;Description automatically generated">
            <a:extLst>
              <a:ext uri="{FF2B5EF4-FFF2-40B4-BE49-F238E27FC236}">
                <a16:creationId xmlns:a16="http://schemas.microsoft.com/office/drawing/2014/main" id="{0073660E-F74B-8C1E-AE26-2720102A8673}"/>
              </a:ext>
            </a:extLst>
          </p:cNvPr>
          <p:cNvPicPr>
            <a:picLocks noChangeAspect="1"/>
          </p:cNvPicPr>
          <p:nvPr/>
        </p:nvPicPr>
        <p:blipFill>
          <a:blip r:embed="rId2"/>
          <a:stretch>
            <a:fillRect/>
          </a:stretch>
        </p:blipFill>
        <p:spPr>
          <a:xfrm>
            <a:off x="336884" y="1064927"/>
            <a:ext cx="4523873" cy="2161408"/>
          </a:xfrm>
          <a:prstGeom prst="rect">
            <a:avLst/>
          </a:prstGeom>
        </p:spPr>
      </p:pic>
      <p:pic>
        <p:nvPicPr>
          <p:cNvPr id="8" name="Picture 11" descr="A screenshot of a computer code&#10;&#10;Description automatically generated">
            <a:extLst>
              <a:ext uri="{FF2B5EF4-FFF2-40B4-BE49-F238E27FC236}">
                <a16:creationId xmlns:a16="http://schemas.microsoft.com/office/drawing/2014/main" id="{13732F8B-60D0-054B-3B6F-25C1B7E59089}"/>
              </a:ext>
            </a:extLst>
          </p:cNvPr>
          <p:cNvPicPr>
            <a:picLocks noChangeAspect="1"/>
          </p:cNvPicPr>
          <p:nvPr/>
        </p:nvPicPr>
        <p:blipFill>
          <a:blip r:embed="rId3"/>
          <a:stretch>
            <a:fillRect/>
          </a:stretch>
        </p:blipFill>
        <p:spPr>
          <a:xfrm>
            <a:off x="5418989" y="192506"/>
            <a:ext cx="4289725" cy="6545178"/>
          </a:xfrm>
          <a:prstGeom prst="rect">
            <a:avLst/>
          </a:prstGeom>
        </p:spPr>
      </p:pic>
    </p:spTree>
    <p:extLst>
      <p:ext uri="{BB962C8B-B14F-4D97-AF65-F5344CB8AC3E}">
        <p14:creationId xmlns:p14="http://schemas.microsoft.com/office/powerpoint/2010/main" val="359635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B42495BC-BB7A-D52D-18A5-FA6AB4DEBC54}"/>
              </a:ext>
            </a:extLst>
          </p:cNvPr>
          <p:cNvPicPr>
            <a:picLocks noChangeAspect="1"/>
          </p:cNvPicPr>
          <p:nvPr/>
        </p:nvPicPr>
        <p:blipFill>
          <a:blip r:embed="rId2"/>
          <a:stretch>
            <a:fillRect/>
          </a:stretch>
        </p:blipFill>
        <p:spPr>
          <a:xfrm>
            <a:off x="6408822" y="153841"/>
            <a:ext cx="5622757" cy="5403307"/>
          </a:xfrm>
          <a:prstGeom prst="rect">
            <a:avLst/>
          </a:prstGeom>
        </p:spPr>
      </p:pic>
      <p:pic>
        <p:nvPicPr>
          <p:cNvPr id="3" name="Picture 3" descr="A screenshot of a data&#10;&#10;Description automatically generated">
            <a:extLst>
              <a:ext uri="{FF2B5EF4-FFF2-40B4-BE49-F238E27FC236}">
                <a16:creationId xmlns:a16="http://schemas.microsoft.com/office/drawing/2014/main" id="{01DDB8F3-EDC0-81E1-5A47-7B5A386EA0BD}"/>
              </a:ext>
            </a:extLst>
          </p:cNvPr>
          <p:cNvPicPr>
            <a:picLocks noChangeAspect="1"/>
          </p:cNvPicPr>
          <p:nvPr/>
        </p:nvPicPr>
        <p:blipFill>
          <a:blip r:embed="rId3"/>
          <a:stretch>
            <a:fillRect/>
          </a:stretch>
        </p:blipFill>
        <p:spPr>
          <a:xfrm>
            <a:off x="160421" y="849026"/>
            <a:ext cx="6513094" cy="3299062"/>
          </a:xfrm>
          <a:prstGeom prst="rect">
            <a:avLst/>
          </a:prstGeom>
        </p:spPr>
      </p:pic>
      <p:sp>
        <p:nvSpPr>
          <p:cNvPr id="6" name="TextBox 5">
            <a:extLst>
              <a:ext uri="{FF2B5EF4-FFF2-40B4-BE49-F238E27FC236}">
                <a16:creationId xmlns:a16="http://schemas.microsoft.com/office/drawing/2014/main" id="{8F24C263-10AE-8991-7383-87A2FB724CB1}"/>
              </a:ext>
            </a:extLst>
          </p:cNvPr>
          <p:cNvSpPr txBox="1"/>
          <p:nvPr/>
        </p:nvSpPr>
        <p:spPr>
          <a:xfrm>
            <a:off x="74677" y="193849"/>
            <a:ext cx="4339650"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CLEANING &amp; ENGINEERING</a:t>
            </a:r>
          </a:p>
        </p:txBody>
      </p:sp>
    </p:spTree>
    <p:extLst>
      <p:ext uri="{BB962C8B-B14F-4D97-AF65-F5344CB8AC3E}">
        <p14:creationId xmlns:p14="http://schemas.microsoft.com/office/powerpoint/2010/main" val="2883541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automatically generated">
            <a:extLst>
              <a:ext uri="{FF2B5EF4-FFF2-40B4-BE49-F238E27FC236}">
                <a16:creationId xmlns:a16="http://schemas.microsoft.com/office/drawing/2014/main" id="{E7F65002-194E-9B08-076A-F34F901AC8F1}"/>
              </a:ext>
            </a:extLst>
          </p:cNvPr>
          <p:cNvPicPr>
            <a:picLocks noChangeAspect="1"/>
          </p:cNvPicPr>
          <p:nvPr/>
        </p:nvPicPr>
        <p:blipFill>
          <a:blip r:embed="rId2"/>
          <a:stretch>
            <a:fillRect/>
          </a:stretch>
        </p:blipFill>
        <p:spPr>
          <a:xfrm>
            <a:off x="4291264" y="115533"/>
            <a:ext cx="7243009" cy="6626934"/>
          </a:xfrm>
          <a:prstGeom prst="rect">
            <a:avLst/>
          </a:prstGeom>
        </p:spPr>
      </p:pic>
      <p:sp>
        <p:nvSpPr>
          <p:cNvPr id="5" name="TextBox 4">
            <a:extLst>
              <a:ext uri="{FF2B5EF4-FFF2-40B4-BE49-F238E27FC236}">
                <a16:creationId xmlns:a16="http://schemas.microsoft.com/office/drawing/2014/main" id="{A6526C97-C2E9-9E87-0C93-3949499E913A}"/>
              </a:ext>
            </a:extLst>
          </p:cNvPr>
          <p:cNvSpPr txBox="1"/>
          <p:nvPr/>
        </p:nvSpPr>
        <p:spPr>
          <a:xfrm>
            <a:off x="74677" y="193849"/>
            <a:ext cx="4339650"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CLEANING &amp; ENGINEERING</a:t>
            </a:r>
          </a:p>
        </p:txBody>
      </p:sp>
    </p:spTree>
    <p:extLst>
      <p:ext uri="{BB962C8B-B14F-4D97-AF65-F5344CB8AC3E}">
        <p14:creationId xmlns:p14="http://schemas.microsoft.com/office/powerpoint/2010/main" val="8448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omputer&#10;&#10;Description automatically generated">
            <a:extLst>
              <a:ext uri="{FF2B5EF4-FFF2-40B4-BE49-F238E27FC236}">
                <a16:creationId xmlns:a16="http://schemas.microsoft.com/office/drawing/2014/main" id="{688AC5A0-998F-2F7B-6087-8FCFF8D24FAE}"/>
              </a:ext>
            </a:extLst>
          </p:cNvPr>
          <p:cNvPicPr>
            <a:picLocks noChangeAspect="1"/>
          </p:cNvPicPr>
          <p:nvPr/>
        </p:nvPicPr>
        <p:blipFill>
          <a:blip r:embed="rId2"/>
          <a:stretch>
            <a:fillRect/>
          </a:stretch>
        </p:blipFill>
        <p:spPr>
          <a:xfrm>
            <a:off x="5983706" y="141153"/>
            <a:ext cx="6055894" cy="5942030"/>
          </a:xfrm>
          <a:prstGeom prst="rect">
            <a:avLst/>
          </a:prstGeom>
        </p:spPr>
      </p:pic>
      <p:pic>
        <p:nvPicPr>
          <p:cNvPr id="2" name="Picture 2" descr="A screenshot of a graph&#10;&#10;Description automatically generated">
            <a:extLst>
              <a:ext uri="{FF2B5EF4-FFF2-40B4-BE49-F238E27FC236}">
                <a16:creationId xmlns:a16="http://schemas.microsoft.com/office/drawing/2014/main" id="{610F3C94-5F72-1FEC-3B34-89A19F288599}"/>
              </a:ext>
            </a:extLst>
          </p:cNvPr>
          <p:cNvPicPr>
            <a:picLocks noChangeAspect="1"/>
          </p:cNvPicPr>
          <p:nvPr/>
        </p:nvPicPr>
        <p:blipFill>
          <a:blip r:embed="rId3"/>
          <a:stretch>
            <a:fillRect/>
          </a:stretch>
        </p:blipFill>
        <p:spPr>
          <a:xfrm>
            <a:off x="0" y="1315188"/>
            <a:ext cx="6400800" cy="4388045"/>
          </a:xfrm>
          <a:prstGeom prst="rect">
            <a:avLst/>
          </a:prstGeom>
        </p:spPr>
      </p:pic>
      <p:sp>
        <p:nvSpPr>
          <p:cNvPr id="5" name="TextBox 4">
            <a:extLst>
              <a:ext uri="{FF2B5EF4-FFF2-40B4-BE49-F238E27FC236}">
                <a16:creationId xmlns:a16="http://schemas.microsoft.com/office/drawing/2014/main" id="{5F759252-DC41-40E1-E355-10649BA9B48E}"/>
              </a:ext>
            </a:extLst>
          </p:cNvPr>
          <p:cNvSpPr txBox="1"/>
          <p:nvPr/>
        </p:nvSpPr>
        <p:spPr>
          <a:xfrm>
            <a:off x="74677" y="193849"/>
            <a:ext cx="4339650"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CLEANING &amp; ENGINEERING</a:t>
            </a:r>
          </a:p>
        </p:txBody>
      </p:sp>
    </p:spTree>
    <p:extLst>
      <p:ext uri="{BB962C8B-B14F-4D97-AF65-F5344CB8AC3E}">
        <p14:creationId xmlns:p14="http://schemas.microsoft.com/office/powerpoint/2010/main" val="346928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latin typeface="Helvetica" pitchFamily="2" charset="0"/>
            </a:endParaRPr>
          </a:p>
        </p:txBody>
      </p:sp>
      <p:sp>
        <p:nvSpPr>
          <p:cNvPr id="3" name="Rectangle 2">
            <a:extLst>
              <a:ext uri="{FF2B5EF4-FFF2-40B4-BE49-F238E27FC236}">
                <a16:creationId xmlns:a16="http://schemas.microsoft.com/office/drawing/2014/main" id="{CF5A586D-5EC8-91D6-CB49-A3E0D8A829A6}"/>
              </a:ext>
            </a:extLst>
          </p:cNvPr>
          <p:cNvSpPr/>
          <p:nvPr/>
        </p:nvSpPr>
        <p:spPr>
          <a:xfrm>
            <a:off x="13360" y="371104"/>
            <a:ext cx="12191980" cy="5661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af-ZA" sz="1050">
              <a:solidFill>
                <a:schemeClr val="tx1"/>
              </a:solidFill>
              <a:latin typeface="Helvetica" pitchFamily="2" charset="0"/>
              <a:ea typeface="Helvetica Neue" panose="02000503000000020004" pitchFamily="2" charset="0"/>
              <a:cs typeface="Calibri"/>
            </a:endParaRPr>
          </a:p>
        </p:txBody>
      </p:sp>
      <p:pic>
        <p:nvPicPr>
          <p:cNvPr id="14" name="图片 14" descr="图表, 直方图&#10;&#10;已自动生成说明">
            <a:extLst>
              <a:ext uri="{FF2B5EF4-FFF2-40B4-BE49-F238E27FC236}">
                <a16:creationId xmlns:a16="http://schemas.microsoft.com/office/drawing/2014/main" id="{D7584BEC-E8EC-5646-8CEC-823A26D8D632}"/>
              </a:ext>
            </a:extLst>
          </p:cNvPr>
          <p:cNvPicPr>
            <a:picLocks noChangeAspect="1"/>
          </p:cNvPicPr>
          <p:nvPr/>
        </p:nvPicPr>
        <p:blipFill>
          <a:blip r:embed="rId4"/>
          <a:stretch>
            <a:fillRect/>
          </a:stretch>
        </p:blipFill>
        <p:spPr>
          <a:xfrm>
            <a:off x="182759" y="932252"/>
            <a:ext cx="7643430" cy="1926814"/>
          </a:xfrm>
          <a:prstGeom prst="rect">
            <a:avLst/>
          </a:prstGeom>
        </p:spPr>
      </p:pic>
      <p:pic>
        <p:nvPicPr>
          <p:cNvPr id="6" name="Picture 6" descr="A graph of a crime&#10;&#10;Description automatically generated">
            <a:extLst>
              <a:ext uri="{FF2B5EF4-FFF2-40B4-BE49-F238E27FC236}">
                <a16:creationId xmlns:a16="http://schemas.microsoft.com/office/drawing/2014/main" id="{27BB0545-D918-3811-BDE2-CF5BCB5B600F}"/>
              </a:ext>
            </a:extLst>
          </p:cNvPr>
          <p:cNvPicPr>
            <a:picLocks noChangeAspect="1"/>
          </p:cNvPicPr>
          <p:nvPr/>
        </p:nvPicPr>
        <p:blipFill>
          <a:blip r:embed="rId5"/>
          <a:stretch>
            <a:fillRect/>
          </a:stretch>
        </p:blipFill>
        <p:spPr>
          <a:xfrm>
            <a:off x="136152" y="3098280"/>
            <a:ext cx="7693381" cy="2845630"/>
          </a:xfrm>
          <a:prstGeom prst="rect">
            <a:avLst/>
          </a:prstGeom>
        </p:spPr>
      </p:pic>
      <p:sp>
        <p:nvSpPr>
          <p:cNvPr id="7" name="TextBox 6">
            <a:extLst>
              <a:ext uri="{FF2B5EF4-FFF2-40B4-BE49-F238E27FC236}">
                <a16:creationId xmlns:a16="http://schemas.microsoft.com/office/drawing/2014/main" id="{F5ADC4DC-486A-2DBF-4F26-05E1296D1A27}"/>
              </a:ext>
            </a:extLst>
          </p:cNvPr>
          <p:cNvSpPr txBox="1"/>
          <p:nvPr/>
        </p:nvSpPr>
        <p:spPr>
          <a:xfrm>
            <a:off x="12201" y="372464"/>
            <a:ext cx="5815567"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pitchFamily="2" charset="0"/>
                <a:ea typeface="Helvetica Neue" panose="02000503000000020004" pitchFamily="2" charset="0"/>
                <a:cs typeface="Helvetica Neue" panose="02000503000000020004" pitchFamily="2" charset="0"/>
              </a:rPr>
              <a:t>BASIC ANALYSIS</a:t>
            </a:r>
            <a:r>
              <a:rPr lang="zh-CN" altLang="en-US" sz="2000" b="1">
                <a:solidFill>
                  <a:srgbClr val="182053"/>
                </a:solidFill>
                <a:latin typeface="Helvetica" pitchFamily="2" charset="0"/>
                <a:ea typeface="Helvetica Neue" panose="02000503000000020004" pitchFamily="2" charset="0"/>
                <a:cs typeface="Helvetica Neue" panose="02000503000000020004" pitchFamily="2" charset="0"/>
              </a:rPr>
              <a:t> </a:t>
            </a:r>
            <a:r>
              <a:rPr lang="en-US" altLang="zh-CN" sz="2000" b="1">
                <a:solidFill>
                  <a:srgbClr val="182053"/>
                </a:solidFill>
                <a:latin typeface="Helvetica" pitchFamily="2" charset="0"/>
                <a:ea typeface="Helvetica Neue" panose="02000503000000020004" pitchFamily="2" charset="0"/>
                <a:cs typeface="Helvetica Neue" panose="02000503000000020004" pitchFamily="2" charset="0"/>
              </a:rPr>
              <a:t>&amp;</a:t>
            </a:r>
            <a:r>
              <a:rPr lang="fr-CA" sz="2000" b="1">
                <a:solidFill>
                  <a:srgbClr val="182053"/>
                </a:solidFill>
                <a:latin typeface="Helvetica" pitchFamily="2" charset="0"/>
                <a:ea typeface="Helvetica Neue" panose="02000503000000020004" pitchFamily="2" charset="0"/>
                <a:cs typeface="Helvetica Neue" panose="02000503000000020004" pitchFamily="2" charset="0"/>
              </a:rPr>
              <a:t> </a:t>
            </a:r>
            <a:r>
              <a:rPr lang="fr-CA" sz="2000" b="1">
                <a:solidFill>
                  <a:schemeClr val="accent4"/>
                </a:solidFill>
                <a:latin typeface="Helvetica" pitchFamily="2" charset="0"/>
                <a:ea typeface="Helvetica Neue" panose="02000503000000020004" pitchFamily="2" charset="0"/>
                <a:cs typeface="Helvetica Neue" panose="02000503000000020004" pitchFamily="2" charset="0"/>
              </a:rPr>
              <a:t>TRENDS AND PATTERNS</a:t>
            </a:r>
            <a:r>
              <a:rPr lang="fr-CA" sz="2000" b="1">
                <a:solidFill>
                  <a:schemeClr val="bg1"/>
                </a:solidFill>
                <a:latin typeface="Helvetica" pitchFamily="2" charset="0"/>
                <a:ea typeface="Helvetica Neue" panose="02000503000000020004" pitchFamily="2" charset="0"/>
                <a:cs typeface="Helvetica Neue" panose="02000503000000020004" pitchFamily="2" charset="0"/>
              </a:rPr>
              <a:t> </a:t>
            </a:r>
          </a:p>
        </p:txBody>
      </p:sp>
      <p:grpSp>
        <p:nvGrpSpPr>
          <p:cNvPr id="5" name="Group 4">
            <a:extLst>
              <a:ext uri="{FF2B5EF4-FFF2-40B4-BE49-F238E27FC236}">
                <a16:creationId xmlns:a16="http://schemas.microsoft.com/office/drawing/2014/main" id="{3C331AFF-0F6E-C95C-A23B-64967C7642DB}"/>
              </a:ext>
            </a:extLst>
          </p:cNvPr>
          <p:cNvGrpSpPr/>
          <p:nvPr/>
        </p:nvGrpSpPr>
        <p:grpSpPr>
          <a:xfrm>
            <a:off x="-3028" y="6487386"/>
            <a:ext cx="12188952" cy="318306"/>
            <a:chOff x="-3028" y="6487386"/>
            <a:chExt cx="12188952" cy="318306"/>
          </a:xfrm>
        </p:grpSpPr>
        <p:sp>
          <p:nvSpPr>
            <p:cNvPr id="9" name="TextBox 8">
              <a:extLst>
                <a:ext uri="{FF2B5EF4-FFF2-40B4-BE49-F238E27FC236}">
                  <a16:creationId xmlns:a16="http://schemas.microsoft.com/office/drawing/2014/main" id="{FA849D56-8545-482C-C426-7CBA3A7E9667}"/>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pitchFamily="2" charset="0"/>
                  <a:ea typeface="Helvetica Neue" panose="02000503000000020004" pitchFamily="2" charset="0"/>
                  <a:cs typeface="Helvetica Neue" panose="02000503000000020004" pitchFamily="2" charset="0"/>
                </a:rPr>
                <a:t>						</a:t>
              </a:r>
              <a:r>
                <a:rPr lang="fr-CA" sz="1400">
                  <a:solidFill>
                    <a:schemeClr val="bg1"/>
                  </a:solidFill>
                  <a:latin typeface="Helvetica" pitchFamily="2" charset="0"/>
                  <a:ea typeface="Helvetica Neue" panose="02000503000000020004" pitchFamily="2" charset="0"/>
                  <a:cs typeface="Helvetica Neue" panose="02000503000000020004" pitchFamily="2" charset="0"/>
                </a:rPr>
                <a:t>Introduction       </a:t>
              </a:r>
              <a:r>
                <a:rPr lang="fr-CA" sz="1400" b="1">
                  <a:solidFill>
                    <a:schemeClr val="accent4"/>
                  </a:solidFill>
                  <a:latin typeface="Helvetica" pitchFamily="2" charset="0"/>
                  <a:ea typeface="Helvetica Neue" panose="02000503000000020004" pitchFamily="2" charset="0"/>
                  <a:cs typeface="Helvetica Neue" panose="02000503000000020004" pitchFamily="2" charset="0"/>
                </a:rPr>
                <a:t>Basic </a:t>
              </a:r>
              <a:r>
                <a:rPr lang="fr-CA" sz="1400" b="1" err="1">
                  <a:solidFill>
                    <a:schemeClr val="accent4"/>
                  </a:solidFill>
                  <a:latin typeface="Helvetica" pitchFamily="2" charset="0"/>
                  <a:ea typeface="Helvetica Neue" panose="02000503000000020004" pitchFamily="2" charset="0"/>
                  <a:cs typeface="Helvetica Neue" panose="02000503000000020004" pitchFamily="2" charset="0"/>
                </a:rPr>
                <a:t>Analysis</a:t>
              </a:r>
              <a:r>
                <a:rPr lang="fr-CA" sz="1400" b="1">
                  <a:solidFill>
                    <a:schemeClr val="accent4"/>
                  </a:solidFill>
                  <a:latin typeface="Helvetica" pitchFamily="2" charset="0"/>
                  <a:ea typeface="Helvetica Neue" panose="02000503000000020004" pitchFamily="2" charset="0"/>
                  <a:cs typeface="Helvetica Neue" panose="02000503000000020004" pitchFamily="2" charset="0"/>
                </a:rPr>
                <a:t>       </a:t>
              </a:r>
              <a:r>
                <a:rPr lang="fr-CA" sz="1400">
                  <a:solidFill>
                    <a:schemeClr val="bg1"/>
                  </a:solidFill>
                  <a:latin typeface="Helvetica" pitchFamily="2" charset="0"/>
                  <a:ea typeface="Helvetica Neue" panose="02000503000000020004" pitchFamily="2" charset="0"/>
                  <a:cs typeface="Helvetica Neue" panose="02000503000000020004" pitchFamily="2" charset="0"/>
                </a:rPr>
                <a:t>Modeling       </a:t>
              </a:r>
              <a:r>
                <a:rPr lang="fr-CA" sz="1400" err="1">
                  <a:solidFill>
                    <a:schemeClr val="bg1"/>
                  </a:solidFill>
                  <a:latin typeface="Helvetica"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pitchFamily="2" charset="0"/>
                  <a:ea typeface="Helvetica Neue" panose="02000503000000020004" pitchFamily="2" charset="0"/>
                  <a:cs typeface="Helvetica Neue" panose="02000503000000020004" pitchFamily="2" charset="0"/>
                </a:rPr>
                <a:t>       Conclusion</a:t>
              </a:r>
            </a:p>
          </p:txBody>
        </p:sp>
        <p:grpSp>
          <p:nvGrpSpPr>
            <p:cNvPr id="10" name="Group 9">
              <a:extLst>
                <a:ext uri="{FF2B5EF4-FFF2-40B4-BE49-F238E27FC236}">
                  <a16:creationId xmlns:a16="http://schemas.microsoft.com/office/drawing/2014/main" id="{590AE03B-A6A9-690C-A817-4A0E388865C9}"/>
                </a:ext>
              </a:extLst>
            </p:cNvPr>
            <p:cNvGrpSpPr>
              <a:grpSpLocks noChangeAspect="1"/>
            </p:cNvGrpSpPr>
            <p:nvPr/>
          </p:nvGrpSpPr>
          <p:grpSpPr>
            <a:xfrm>
              <a:off x="57151" y="6532370"/>
              <a:ext cx="1007999" cy="273322"/>
              <a:chOff x="4500574" y="1250125"/>
              <a:chExt cx="6486630" cy="1758940"/>
            </a:xfrm>
            <a:solidFill>
              <a:schemeClr val="bg1"/>
            </a:solidFill>
          </p:grpSpPr>
          <p:sp>
            <p:nvSpPr>
              <p:cNvPr id="11" name="Oval 10">
                <a:extLst>
                  <a:ext uri="{FF2B5EF4-FFF2-40B4-BE49-F238E27FC236}">
                    <a16:creationId xmlns:a16="http://schemas.microsoft.com/office/drawing/2014/main" id="{A3079A3E-D6A9-AB65-7CD2-CFF378467262}"/>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latin typeface="Helvetica" pitchFamily="2" charset="0"/>
                </a:endParaRPr>
              </a:p>
            </p:txBody>
          </p:sp>
          <p:sp>
            <p:nvSpPr>
              <p:cNvPr id="13" name="Oval 12">
                <a:extLst>
                  <a:ext uri="{FF2B5EF4-FFF2-40B4-BE49-F238E27FC236}">
                    <a16:creationId xmlns:a16="http://schemas.microsoft.com/office/drawing/2014/main" id="{70D7FB21-16A2-32D7-7959-9AB0BA78071B}"/>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latin typeface="Helvetica" pitchFamily="2" charset="0"/>
                </a:endParaRPr>
              </a:p>
            </p:txBody>
          </p:sp>
          <p:sp>
            <p:nvSpPr>
              <p:cNvPr id="15" name="Rectangle 14">
                <a:extLst>
                  <a:ext uri="{FF2B5EF4-FFF2-40B4-BE49-F238E27FC236}">
                    <a16:creationId xmlns:a16="http://schemas.microsoft.com/office/drawing/2014/main" id="{261C8ACB-C727-2274-4BFD-F21AD35D1A95}"/>
                  </a:ext>
                </a:extLst>
              </p:cNvPr>
              <p:cNvSpPr/>
              <p:nvPr/>
            </p:nvSpPr>
            <p:spPr>
              <a:xfrm>
                <a:off x="5373677" y="1250125"/>
                <a:ext cx="4717310"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Helvetica" pitchFamily="2" charset="0"/>
                    <a:ea typeface="Helvetica Neue" panose="02000503000000020004" pitchFamily="2" charset="0"/>
                    <a:cs typeface="Helvetica Neue" panose="02000503000000020004" pitchFamily="2" charset="0"/>
                  </a:rPr>
                  <a:t>Group 19</a:t>
                </a:r>
              </a:p>
            </p:txBody>
          </p:sp>
        </p:grpSp>
      </p:grpSp>
      <p:sp>
        <p:nvSpPr>
          <p:cNvPr id="16" name="Rectangle 15">
            <a:extLst>
              <a:ext uri="{FF2B5EF4-FFF2-40B4-BE49-F238E27FC236}">
                <a16:creationId xmlns:a16="http://schemas.microsoft.com/office/drawing/2014/main" id="{34514BEB-D04B-1773-C849-4573E1C58691}"/>
              </a:ext>
            </a:extLst>
          </p:cNvPr>
          <p:cNvSpPr/>
          <p:nvPr/>
        </p:nvSpPr>
        <p:spPr>
          <a:xfrm>
            <a:off x="8337884" y="1485957"/>
            <a:ext cx="3513221"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b="1" err="1">
                <a:latin typeface="Helvetica" pitchFamily="2" charset="0"/>
              </a:rPr>
              <a:t>Neighborhood</a:t>
            </a:r>
            <a:r>
              <a:rPr lang="fr-CA" b="1">
                <a:latin typeface="Helvetica" pitchFamily="2" charset="0"/>
              </a:rPr>
              <a:t> </a:t>
            </a:r>
            <a:r>
              <a:rPr lang="fr-CA" b="1" err="1">
                <a:latin typeface="Helvetica" pitchFamily="2" charset="0"/>
              </a:rPr>
              <a:t>Characteristics</a:t>
            </a:r>
            <a:r>
              <a:rPr lang="fr-CA" b="1">
                <a:latin typeface="Helvetica" pitchFamily="2" charset="0"/>
              </a:rPr>
              <a:t> </a:t>
            </a:r>
          </a:p>
        </p:txBody>
      </p:sp>
      <p:sp>
        <p:nvSpPr>
          <p:cNvPr id="23" name="Rectangle 22">
            <a:extLst>
              <a:ext uri="{FF2B5EF4-FFF2-40B4-BE49-F238E27FC236}">
                <a16:creationId xmlns:a16="http://schemas.microsoft.com/office/drawing/2014/main" id="{575520F1-0194-48BD-03DE-2DCA33CFD37F}"/>
              </a:ext>
            </a:extLst>
          </p:cNvPr>
          <p:cNvSpPr/>
          <p:nvPr/>
        </p:nvSpPr>
        <p:spPr>
          <a:xfrm>
            <a:off x="8337883" y="4170466"/>
            <a:ext cx="3513221"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b="1">
                <a:latin typeface="Helvetica" pitchFamily="2" charset="0"/>
              </a:rPr>
              <a:t>Data </a:t>
            </a:r>
            <a:r>
              <a:rPr lang="fr-CA" b="1" err="1">
                <a:latin typeface="Helvetica" pitchFamily="2" charset="0"/>
              </a:rPr>
              <a:t>Seasonality</a:t>
            </a:r>
            <a:endParaRPr lang="fr-CA" b="1">
              <a:latin typeface="Helvetica" pitchFamily="2" charset="0"/>
            </a:endParaRPr>
          </a:p>
        </p:txBody>
      </p:sp>
      <p:sp>
        <p:nvSpPr>
          <p:cNvPr id="4" name="TextBox 3">
            <a:extLst>
              <a:ext uri="{FF2B5EF4-FFF2-40B4-BE49-F238E27FC236}">
                <a16:creationId xmlns:a16="http://schemas.microsoft.com/office/drawing/2014/main" id="{F7BF959C-A201-8D39-07BB-7A1A34F2BD67}"/>
              </a:ext>
            </a:extLst>
          </p:cNvPr>
          <p:cNvSpPr txBox="1"/>
          <p:nvPr/>
        </p:nvSpPr>
        <p:spPr>
          <a:xfrm>
            <a:off x="2641971" y="634073"/>
            <a:ext cx="3454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Total Neighborhood</a:t>
            </a:r>
            <a:r>
              <a:rPr lang="en-US">
                <a:cs typeface="Calibri"/>
              </a:rPr>
              <a:t>  Crime </a:t>
            </a:r>
          </a:p>
        </p:txBody>
      </p:sp>
    </p:spTree>
    <p:extLst>
      <p:ext uri="{BB962C8B-B14F-4D97-AF65-F5344CB8AC3E}">
        <p14:creationId xmlns:p14="http://schemas.microsoft.com/office/powerpoint/2010/main" val="1402561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automatically generated">
            <a:extLst>
              <a:ext uri="{FF2B5EF4-FFF2-40B4-BE49-F238E27FC236}">
                <a16:creationId xmlns:a16="http://schemas.microsoft.com/office/drawing/2014/main" id="{DFB06A25-4814-9754-3043-8C405B6DF923}"/>
              </a:ext>
            </a:extLst>
          </p:cNvPr>
          <p:cNvPicPr>
            <a:picLocks noChangeAspect="1"/>
          </p:cNvPicPr>
          <p:nvPr/>
        </p:nvPicPr>
        <p:blipFill>
          <a:blip r:embed="rId2"/>
          <a:stretch>
            <a:fillRect/>
          </a:stretch>
        </p:blipFill>
        <p:spPr>
          <a:xfrm>
            <a:off x="72190" y="789926"/>
            <a:ext cx="6296526" cy="5534821"/>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87529760-8C7A-6601-FF74-5852281CDAC1}"/>
              </a:ext>
            </a:extLst>
          </p:cNvPr>
          <p:cNvPicPr>
            <a:picLocks noChangeAspect="1"/>
          </p:cNvPicPr>
          <p:nvPr/>
        </p:nvPicPr>
        <p:blipFill>
          <a:blip r:embed="rId3"/>
          <a:stretch>
            <a:fillRect/>
          </a:stretch>
        </p:blipFill>
        <p:spPr>
          <a:xfrm>
            <a:off x="6384758" y="257364"/>
            <a:ext cx="5638800" cy="6303167"/>
          </a:xfrm>
          <a:prstGeom prst="rect">
            <a:avLst/>
          </a:prstGeom>
        </p:spPr>
      </p:pic>
      <p:sp>
        <p:nvSpPr>
          <p:cNvPr id="7" name="TextBox 6">
            <a:extLst>
              <a:ext uri="{FF2B5EF4-FFF2-40B4-BE49-F238E27FC236}">
                <a16:creationId xmlns:a16="http://schemas.microsoft.com/office/drawing/2014/main" id="{8336894D-315B-A7B7-E08E-2E15BCBDB01B}"/>
              </a:ext>
            </a:extLst>
          </p:cNvPr>
          <p:cNvSpPr txBox="1"/>
          <p:nvPr/>
        </p:nvSpPr>
        <p:spPr>
          <a:xfrm>
            <a:off x="74677" y="193849"/>
            <a:ext cx="4339650"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CLEANING &amp; ENGINEERING</a:t>
            </a:r>
          </a:p>
        </p:txBody>
      </p:sp>
    </p:spTree>
    <p:extLst>
      <p:ext uri="{BB962C8B-B14F-4D97-AF65-F5344CB8AC3E}">
        <p14:creationId xmlns:p14="http://schemas.microsoft.com/office/powerpoint/2010/main" val="14702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7746B3-5BD5-6204-797D-626746B47B27}"/>
              </a:ext>
            </a:extLst>
          </p:cNvPr>
          <p:cNvSpPr txBox="1"/>
          <p:nvPr/>
        </p:nvSpPr>
        <p:spPr>
          <a:xfrm>
            <a:off x="259093" y="225933"/>
            <a:ext cx="2029722"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MODELLING</a:t>
            </a:r>
          </a:p>
        </p:txBody>
      </p:sp>
      <p:pic>
        <p:nvPicPr>
          <p:cNvPr id="5" name="Picture 5" descr="A screenshot of a computer&#10;&#10;Description automatically generated">
            <a:extLst>
              <a:ext uri="{FF2B5EF4-FFF2-40B4-BE49-F238E27FC236}">
                <a16:creationId xmlns:a16="http://schemas.microsoft.com/office/drawing/2014/main" id="{A955CFB7-667F-C250-D009-66DF7E1FEB1F}"/>
              </a:ext>
            </a:extLst>
          </p:cNvPr>
          <p:cNvPicPr>
            <a:picLocks noChangeAspect="1"/>
          </p:cNvPicPr>
          <p:nvPr/>
        </p:nvPicPr>
        <p:blipFill>
          <a:blip r:embed="rId2"/>
          <a:stretch>
            <a:fillRect/>
          </a:stretch>
        </p:blipFill>
        <p:spPr>
          <a:xfrm>
            <a:off x="3577390" y="102619"/>
            <a:ext cx="6577263" cy="6757037"/>
          </a:xfrm>
          <a:prstGeom prst="rect">
            <a:avLst/>
          </a:prstGeom>
        </p:spPr>
      </p:pic>
    </p:spTree>
    <p:extLst>
      <p:ext uri="{BB962C8B-B14F-4D97-AF65-F5344CB8AC3E}">
        <p14:creationId xmlns:p14="http://schemas.microsoft.com/office/powerpoint/2010/main" val="1534565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computer screen&#10;&#10;Description automatically generated">
            <a:extLst>
              <a:ext uri="{FF2B5EF4-FFF2-40B4-BE49-F238E27FC236}">
                <a16:creationId xmlns:a16="http://schemas.microsoft.com/office/drawing/2014/main" id="{EA306EFF-D79F-80B0-4622-983A23F3154E}"/>
              </a:ext>
            </a:extLst>
          </p:cNvPr>
          <p:cNvPicPr>
            <a:picLocks noChangeAspect="1"/>
          </p:cNvPicPr>
          <p:nvPr/>
        </p:nvPicPr>
        <p:blipFill>
          <a:blip r:embed="rId2"/>
          <a:stretch>
            <a:fillRect/>
          </a:stretch>
        </p:blipFill>
        <p:spPr>
          <a:xfrm>
            <a:off x="6489031" y="1004255"/>
            <a:ext cx="5702969" cy="4841469"/>
          </a:xfrm>
          <a:prstGeom prst="rect">
            <a:avLst/>
          </a:prstGeom>
        </p:spPr>
      </p:pic>
      <p:pic>
        <p:nvPicPr>
          <p:cNvPr id="3" name="Picture 3" descr="A screen shot of a computer screen&#10;&#10;Description automatically generated">
            <a:extLst>
              <a:ext uri="{FF2B5EF4-FFF2-40B4-BE49-F238E27FC236}">
                <a16:creationId xmlns:a16="http://schemas.microsoft.com/office/drawing/2014/main" id="{C113F158-B563-7BA4-170A-49BFC58557C3}"/>
              </a:ext>
            </a:extLst>
          </p:cNvPr>
          <p:cNvPicPr>
            <a:picLocks noChangeAspect="1"/>
          </p:cNvPicPr>
          <p:nvPr/>
        </p:nvPicPr>
        <p:blipFill>
          <a:blip r:embed="rId3"/>
          <a:stretch>
            <a:fillRect/>
          </a:stretch>
        </p:blipFill>
        <p:spPr>
          <a:xfrm>
            <a:off x="336884" y="1000991"/>
            <a:ext cx="5566610" cy="5858647"/>
          </a:xfrm>
          <a:prstGeom prst="rect">
            <a:avLst/>
          </a:prstGeom>
        </p:spPr>
      </p:pic>
      <p:sp>
        <p:nvSpPr>
          <p:cNvPr id="5" name="TextBox 4">
            <a:extLst>
              <a:ext uri="{FF2B5EF4-FFF2-40B4-BE49-F238E27FC236}">
                <a16:creationId xmlns:a16="http://schemas.microsoft.com/office/drawing/2014/main" id="{38EA5F93-8405-D533-C25C-F0D60F12CA92}"/>
              </a:ext>
            </a:extLst>
          </p:cNvPr>
          <p:cNvSpPr txBox="1"/>
          <p:nvPr/>
        </p:nvSpPr>
        <p:spPr>
          <a:xfrm>
            <a:off x="259093" y="225933"/>
            <a:ext cx="2029722"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MODELLING</a:t>
            </a:r>
          </a:p>
        </p:txBody>
      </p:sp>
    </p:spTree>
    <p:extLst>
      <p:ext uri="{BB962C8B-B14F-4D97-AF65-F5344CB8AC3E}">
        <p14:creationId xmlns:p14="http://schemas.microsoft.com/office/powerpoint/2010/main" val="3718074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 program&#10;&#10;Description automatically generated">
            <a:extLst>
              <a:ext uri="{FF2B5EF4-FFF2-40B4-BE49-F238E27FC236}">
                <a16:creationId xmlns:a16="http://schemas.microsoft.com/office/drawing/2014/main" id="{406194E0-174F-C91F-47BC-3841D93FBA8C}"/>
              </a:ext>
            </a:extLst>
          </p:cNvPr>
          <p:cNvPicPr>
            <a:picLocks noChangeAspect="1"/>
          </p:cNvPicPr>
          <p:nvPr/>
        </p:nvPicPr>
        <p:blipFill>
          <a:blip r:embed="rId2"/>
          <a:stretch>
            <a:fillRect/>
          </a:stretch>
        </p:blipFill>
        <p:spPr>
          <a:xfrm>
            <a:off x="0" y="1282661"/>
            <a:ext cx="6160168" cy="3947773"/>
          </a:xfrm>
          <a:prstGeom prst="rect">
            <a:avLst/>
          </a:prstGeom>
        </p:spPr>
      </p:pic>
      <p:sp>
        <p:nvSpPr>
          <p:cNvPr id="5" name="TextBox 4">
            <a:extLst>
              <a:ext uri="{FF2B5EF4-FFF2-40B4-BE49-F238E27FC236}">
                <a16:creationId xmlns:a16="http://schemas.microsoft.com/office/drawing/2014/main" id="{754AA6E4-F4F8-20C5-FE53-B78E03DFB3EB}"/>
              </a:ext>
            </a:extLst>
          </p:cNvPr>
          <p:cNvSpPr txBox="1"/>
          <p:nvPr/>
        </p:nvSpPr>
        <p:spPr>
          <a:xfrm>
            <a:off x="259093" y="225933"/>
            <a:ext cx="2029722"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MODELLING</a:t>
            </a:r>
          </a:p>
        </p:txBody>
      </p:sp>
      <p:pic>
        <p:nvPicPr>
          <p:cNvPr id="7" name="Picture 7" descr="A screenshot of a computer screen&#10;&#10;Description automatically generated">
            <a:extLst>
              <a:ext uri="{FF2B5EF4-FFF2-40B4-BE49-F238E27FC236}">
                <a16:creationId xmlns:a16="http://schemas.microsoft.com/office/drawing/2014/main" id="{894F60F3-AD26-6F33-596D-2E67423C2D4F}"/>
              </a:ext>
            </a:extLst>
          </p:cNvPr>
          <p:cNvPicPr>
            <a:picLocks noChangeAspect="1"/>
          </p:cNvPicPr>
          <p:nvPr/>
        </p:nvPicPr>
        <p:blipFill>
          <a:blip r:embed="rId3"/>
          <a:stretch>
            <a:fillRect/>
          </a:stretch>
        </p:blipFill>
        <p:spPr>
          <a:xfrm>
            <a:off x="6384758" y="1279456"/>
            <a:ext cx="5807242" cy="5462138"/>
          </a:xfrm>
          <a:prstGeom prst="rect">
            <a:avLst/>
          </a:prstGeom>
        </p:spPr>
      </p:pic>
    </p:spTree>
    <p:extLst>
      <p:ext uri="{BB962C8B-B14F-4D97-AF65-F5344CB8AC3E}">
        <p14:creationId xmlns:p14="http://schemas.microsoft.com/office/powerpoint/2010/main" val="3996933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 program&#10;&#10;Description automatically generated">
            <a:extLst>
              <a:ext uri="{FF2B5EF4-FFF2-40B4-BE49-F238E27FC236}">
                <a16:creationId xmlns:a16="http://schemas.microsoft.com/office/drawing/2014/main" id="{F9D88F5A-DEEF-954C-61A2-D417E3EFE564}"/>
              </a:ext>
            </a:extLst>
          </p:cNvPr>
          <p:cNvPicPr>
            <a:picLocks noChangeAspect="1"/>
          </p:cNvPicPr>
          <p:nvPr/>
        </p:nvPicPr>
        <p:blipFill>
          <a:blip r:embed="rId2"/>
          <a:stretch>
            <a:fillRect/>
          </a:stretch>
        </p:blipFill>
        <p:spPr>
          <a:xfrm>
            <a:off x="0" y="723420"/>
            <a:ext cx="5574631" cy="6133054"/>
          </a:xfrm>
          <a:prstGeom prst="rect">
            <a:avLst/>
          </a:prstGeom>
        </p:spPr>
      </p:pic>
      <p:sp>
        <p:nvSpPr>
          <p:cNvPr id="4" name="TextBox 3">
            <a:extLst>
              <a:ext uri="{FF2B5EF4-FFF2-40B4-BE49-F238E27FC236}">
                <a16:creationId xmlns:a16="http://schemas.microsoft.com/office/drawing/2014/main" id="{6963D12B-6D10-BDA0-5F43-11DBE842EA08}"/>
              </a:ext>
            </a:extLst>
          </p:cNvPr>
          <p:cNvSpPr txBox="1"/>
          <p:nvPr/>
        </p:nvSpPr>
        <p:spPr>
          <a:xfrm>
            <a:off x="259093" y="225933"/>
            <a:ext cx="2029722" cy="461665"/>
          </a:xfrm>
          <a:prstGeom prst="rect">
            <a:avLst/>
          </a:prstGeom>
          <a:noFill/>
        </p:spPr>
        <p:txBody>
          <a:bodyPr wrap="none" lIns="91440" tIns="45720" rIns="91440" bIns="45720" rtlCol="0" anchor="t">
            <a:spAutoFit/>
          </a:bodyPr>
          <a:lstStyle/>
          <a:p>
            <a:pPr algn="ctr"/>
            <a:r>
              <a:rPr lang="fr-CA" sz="2400" b="1">
                <a:solidFill>
                  <a:srgbClr val="182053"/>
                </a:solidFill>
                <a:latin typeface="Helvetica Neue"/>
                <a:ea typeface="Helvetica Neue" panose="02000503000000020004" pitchFamily="2" charset="0"/>
                <a:cs typeface="Helvetica Neue" panose="02000503000000020004" pitchFamily="2" charset="0"/>
              </a:rPr>
              <a:t>MODELLING</a:t>
            </a:r>
          </a:p>
        </p:txBody>
      </p:sp>
      <p:pic>
        <p:nvPicPr>
          <p:cNvPr id="5" name="Picture 5" descr="A screenshot of a computer code&#10;&#10;Description automatically generated">
            <a:extLst>
              <a:ext uri="{FF2B5EF4-FFF2-40B4-BE49-F238E27FC236}">
                <a16:creationId xmlns:a16="http://schemas.microsoft.com/office/drawing/2014/main" id="{41553997-BC45-FE3F-ED5B-7D8952731E21}"/>
              </a:ext>
            </a:extLst>
          </p:cNvPr>
          <p:cNvPicPr>
            <a:picLocks noChangeAspect="1"/>
          </p:cNvPicPr>
          <p:nvPr/>
        </p:nvPicPr>
        <p:blipFill>
          <a:blip r:embed="rId3"/>
          <a:stretch>
            <a:fillRect/>
          </a:stretch>
        </p:blipFill>
        <p:spPr>
          <a:xfrm>
            <a:off x="5903495" y="710883"/>
            <a:ext cx="5013157" cy="3262527"/>
          </a:xfrm>
          <a:prstGeom prst="rect">
            <a:avLst/>
          </a:prstGeom>
        </p:spPr>
      </p:pic>
    </p:spTree>
    <p:extLst>
      <p:ext uri="{BB962C8B-B14F-4D97-AF65-F5344CB8AC3E}">
        <p14:creationId xmlns:p14="http://schemas.microsoft.com/office/powerpoint/2010/main" val="249513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et Toronto's Iconic Logos Inspire Your Custom Clothing">
            <a:extLst>
              <a:ext uri="{FF2B5EF4-FFF2-40B4-BE49-F238E27FC236}">
                <a16:creationId xmlns:a16="http://schemas.microsoft.com/office/drawing/2014/main" id="{010E8261-07A1-A1EC-37D7-DD6A6B11E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6CA377-566C-57BA-963E-18B8D9EDE1B7}"/>
              </a:ext>
            </a:extLst>
          </p:cNvPr>
          <p:cNvSpPr/>
          <p:nvPr/>
        </p:nvSpPr>
        <p:spPr>
          <a:xfrm>
            <a:off x="-9104"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13">
            <a:extLst>
              <a:ext uri="{FF2B5EF4-FFF2-40B4-BE49-F238E27FC236}">
                <a16:creationId xmlns:a16="http://schemas.microsoft.com/office/drawing/2014/main" id="{A48154ED-A14A-D3AD-FD9B-B0957F3482EB}"/>
              </a:ext>
            </a:extLst>
          </p:cNvPr>
          <p:cNvSpPr/>
          <p:nvPr/>
        </p:nvSpPr>
        <p:spPr>
          <a:xfrm>
            <a:off x="-19732" y="1208148"/>
            <a:ext cx="12188952" cy="3385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fr-CA">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6" name="Group 15">
            <a:extLst>
              <a:ext uri="{FF2B5EF4-FFF2-40B4-BE49-F238E27FC236}">
                <a16:creationId xmlns:a16="http://schemas.microsoft.com/office/drawing/2014/main" id="{86EE8B46-023F-C648-B9B4-CC29E5D1467E}"/>
              </a:ext>
            </a:extLst>
          </p:cNvPr>
          <p:cNvGrpSpPr>
            <a:grpSpLocks noChangeAspect="1"/>
          </p:cNvGrpSpPr>
          <p:nvPr/>
        </p:nvGrpSpPr>
        <p:grpSpPr>
          <a:xfrm>
            <a:off x="201154" y="1543770"/>
            <a:ext cx="3290710" cy="801522"/>
            <a:chOff x="4500574" y="1250125"/>
            <a:chExt cx="6486630" cy="1758940"/>
          </a:xfrm>
        </p:grpSpPr>
        <p:sp>
          <p:nvSpPr>
            <p:cNvPr id="17" name="Oval 16">
              <a:extLst>
                <a:ext uri="{FF2B5EF4-FFF2-40B4-BE49-F238E27FC236}">
                  <a16:creationId xmlns:a16="http://schemas.microsoft.com/office/drawing/2014/main" id="{B8FB5D7A-6B7A-694E-9E97-E7C026C0BDB6}"/>
                </a:ext>
              </a:extLst>
            </p:cNvPr>
            <p:cNvSpPr/>
            <p:nvPr/>
          </p:nvSpPr>
          <p:spPr>
            <a:xfrm>
              <a:off x="4500574" y="1250125"/>
              <a:ext cx="1780917" cy="1758940"/>
            </a:xfrm>
            <a:prstGeom prst="ellipse">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800"/>
            </a:p>
          </p:txBody>
        </p:sp>
        <p:sp>
          <p:nvSpPr>
            <p:cNvPr id="18" name="Oval 17">
              <a:extLst>
                <a:ext uri="{FF2B5EF4-FFF2-40B4-BE49-F238E27FC236}">
                  <a16:creationId xmlns:a16="http://schemas.microsoft.com/office/drawing/2014/main" id="{34735CA1-F85E-B042-BDF8-A8388903A42F}"/>
                </a:ext>
              </a:extLst>
            </p:cNvPr>
            <p:cNvSpPr/>
            <p:nvPr/>
          </p:nvSpPr>
          <p:spPr>
            <a:xfrm>
              <a:off x="9206287" y="1250125"/>
              <a:ext cx="1780917" cy="1758940"/>
            </a:xfrm>
            <a:prstGeom prst="ellipse">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800"/>
            </a:p>
          </p:txBody>
        </p:sp>
        <p:sp>
          <p:nvSpPr>
            <p:cNvPr id="19" name="Rectangle 18">
              <a:extLst>
                <a:ext uri="{FF2B5EF4-FFF2-40B4-BE49-F238E27FC236}">
                  <a16:creationId xmlns:a16="http://schemas.microsoft.com/office/drawing/2014/main" id="{9BD398D2-221B-E14B-8510-99BE733BE563}"/>
                </a:ext>
              </a:extLst>
            </p:cNvPr>
            <p:cNvSpPr/>
            <p:nvPr/>
          </p:nvSpPr>
          <p:spPr>
            <a:xfrm>
              <a:off x="5373676" y="1250125"/>
              <a:ext cx="4717308" cy="1758940"/>
            </a:xfrm>
            <a:prstGeom prst="rect">
              <a:avLst/>
            </a:prstGeom>
            <a:solidFill>
              <a:srgbClr val="192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5400">
                  <a:latin typeface="DIN Alternate" panose="020B0500000000000000" pitchFamily="34" charset="77"/>
                  <a:ea typeface="Helvetica Neue" panose="02000503000000020004" pitchFamily="2" charset="0"/>
                  <a:cs typeface="Helvetica Neue" panose="02000503000000020004" pitchFamily="2" charset="0"/>
                </a:rPr>
                <a:t>Agenda</a:t>
              </a:r>
            </a:p>
          </p:txBody>
        </p:sp>
      </p:grpSp>
      <p:pic>
        <p:nvPicPr>
          <p:cNvPr id="4" name="Graphic 3" descr="Enter with solid fill">
            <a:extLst>
              <a:ext uri="{FF2B5EF4-FFF2-40B4-BE49-F238E27FC236}">
                <a16:creationId xmlns:a16="http://schemas.microsoft.com/office/drawing/2014/main" id="{AB4CDF0A-9680-624B-A914-C281095870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6084" y="2624190"/>
            <a:ext cx="914400" cy="914400"/>
          </a:xfrm>
          <a:prstGeom prst="rect">
            <a:avLst/>
          </a:prstGeom>
        </p:spPr>
      </p:pic>
      <p:pic>
        <p:nvPicPr>
          <p:cNvPr id="20" name="Graphic 19" descr="Good Idea with solid fill">
            <a:extLst>
              <a:ext uri="{FF2B5EF4-FFF2-40B4-BE49-F238E27FC236}">
                <a16:creationId xmlns:a16="http://schemas.microsoft.com/office/drawing/2014/main" id="{58AE0DDF-6831-1C47-9840-CEE8499DD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1810" y="2624190"/>
            <a:ext cx="914400" cy="914400"/>
          </a:xfrm>
          <a:prstGeom prst="rect">
            <a:avLst/>
          </a:prstGeom>
        </p:spPr>
      </p:pic>
      <p:pic>
        <p:nvPicPr>
          <p:cNvPr id="22" name="Graphic 21" descr="Barn with solid fill">
            <a:extLst>
              <a:ext uri="{FF2B5EF4-FFF2-40B4-BE49-F238E27FC236}">
                <a16:creationId xmlns:a16="http://schemas.microsoft.com/office/drawing/2014/main" id="{7FA81FD9-15F3-BC46-8AB7-3D3B76C899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5835" y="2640619"/>
            <a:ext cx="914400" cy="914400"/>
          </a:xfrm>
          <a:prstGeom prst="rect">
            <a:avLst/>
          </a:prstGeom>
        </p:spPr>
      </p:pic>
      <p:pic>
        <p:nvPicPr>
          <p:cNvPr id="24" name="Graphic 23" descr="Statistics with solid fill">
            <a:extLst>
              <a:ext uri="{FF2B5EF4-FFF2-40B4-BE49-F238E27FC236}">
                <a16:creationId xmlns:a16="http://schemas.microsoft.com/office/drawing/2014/main" id="{57C22D35-2094-9B47-A051-8C09A703E5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1561" y="2645330"/>
            <a:ext cx="914400" cy="914400"/>
          </a:xfrm>
          <a:prstGeom prst="rect">
            <a:avLst/>
          </a:prstGeom>
        </p:spPr>
      </p:pic>
      <p:pic>
        <p:nvPicPr>
          <p:cNvPr id="26" name="Graphic 25" descr="Completed with solid fill">
            <a:extLst>
              <a:ext uri="{FF2B5EF4-FFF2-40B4-BE49-F238E27FC236}">
                <a16:creationId xmlns:a16="http://schemas.microsoft.com/office/drawing/2014/main" id="{A2D062D7-4DA3-464D-8283-2B6FEA31BE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9232" y="2640619"/>
            <a:ext cx="914400" cy="914400"/>
          </a:xfrm>
          <a:prstGeom prst="rect">
            <a:avLst/>
          </a:prstGeom>
        </p:spPr>
      </p:pic>
      <p:pic>
        <p:nvPicPr>
          <p:cNvPr id="28" name="Graphic 27" descr="Storytelling with solid fill">
            <a:extLst>
              <a:ext uri="{FF2B5EF4-FFF2-40B4-BE49-F238E27FC236}">
                <a16:creationId xmlns:a16="http://schemas.microsoft.com/office/drawing/2014/main" id="{A401B366-4233-CD47-ADC0-71EB79767D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117" y="2624190"/>
            <a:ext cx="914400" cy="914400"/>
          </a:xfrm>
          <a:prstGeom prst="rect">
            <a:avLst/>
          </a:prstGeom>
        </p:spPr>
      </p:pic>
      <p:sp>
        <p:nvSpPr>
          <p:cNvPr id="33" name="TextBox 32">
            <a:extLst>
              <a:ext uri="{FF2B5EF4-FFF2-40B4-BE49-F238E27FC236}">
                <a16:creationId xmlns:a16="http://schemas.microsoft.com/office/drawing/2014/main" id="{5AD3F288-41AC-1443-8253-1E520BBDF06D}"/>
              </a:ext>
            </a:extLst>
          </p:cNvPr>
          <p:cNvSpPr txBox="1"/>
          <p:nvPr/>
        </p:nvSpPr>
        <p:spPr>
          <a:xfrm>
            <a:off x="911529" y="3624443"/>
            <a:ext cx="1351284" cy="646331"/>
          </a:xfrm>
          <a:prstGeom prst="rect">
            <a:avLst/>
          </a:prstGeom>
          <a:noFill/>
        </p:spPr>
        <p:txBody>
          <a:bodyPr wrap="square" rtlCol="0">
            <a:spAutoFit/>
          </a:bodyPr>
          <a:lstStyle/>
          <a:p>
            <a:r>
              <a:rPr lang="en-US"/>
              <a:t>EXECUTIVE SUMMARY</a:t>
            </a:r>
          </a:p>
        </p:txBody>
      </p:sp>
      <p:sp>
        <p:nvSpPr>
          <p:cNvPr id="36" name="TextBox 35">
            <a:extLst>
              <a:ext uri="{FF2B5EF4-FFF2-40B4-BE49-F238E27FC236}">
                <a16:creationId xmlns:a16="http://schemas.microsoft.com/office/drawing/2014/main" id="{BA4D226B-FE82-F742-B118-407AAC2C97BB}"/>
              </a:ext>
            </a:extLst>
          </p:cNvPr>
          <p:cNvSpPr txBox="1"/>
          <p:nvPr/>
        </p:nvSpPr>
        <p:spPr>
          <a:xfrm>
            <a:off x="2608399" y="3622301"/>
            <a:ext cx="1809770" cy="369332"/>
          </a:xfrm>
          <a:prstGeom prst="rect">
            <a:avLst/>
          </a:prstGeom>
          <a:noFill/>
        </p:spPr>
        <p:txBody>
          <a:bodyPr wrap="square" rtlCol="0">
            <a:spAutoFit/>
          </a:bodyPr>
          <a:lstStyle/>
          <a:p>
            <a:r>
              <a:rPr lang="en-US"/>
              <a:t>INTRODUCTION</a:t>
            </a:r>
          </a:p>
        </p:txBody>
      </p:sp>
      <p:sp>
        <p:nvSpPr>
          <p:cNvPr id="37" name="TextBox 36">
            <a:extLst>
              <a:ext uri="{FF2B5EF4-FFF2-40B4-BE49-F238E27FC236}">
                <a16:creationId xmlns:a16="http://schemas.microsoft.com/office/drawing/2014/main" id="{F71DF442-13D7-3A4B-BE70-5B7593DBF60C}"/>
              </a:ext>
            </a:extLst>
          </p:cNvPr>
          <p:cNvSpPr txBox="1"/>
          <p:nvPr/>
        </p:nvSpPr>
        <p:spPr>
          <a:xfrm>
            <a:off x="4648030" y="3620803"/>
            <a:ext cx="1104900" cy="646331"/>
          </a:xfrm>
          <a:prstGeom prst="rect">
            <a:avLst/>
          </a:prstGeom>
          <a:noFill/>
        </p:spPr>
        <p:txBody>
          <a:bodyPr wrap="square" rtlCol="0">
            <a:spAutoFit/>
          </a:bodyPr>
          <a:lstStyle/>
          <a:p>
            <a:pPr algn="ctr"/>
            <a:r>
              <a:rPr lang="en-US"/>
              <a:t>BASIC ANALYSIS</a:t>
            </a:r>
          </a:p>
        </p:txBody>
      </p:sp>
      <p:sp>
        <p:nvSpPr>
          <p:cNvPr id="38" name="TextBox 37">
            <a:extLst>
              <a:ext uri="{FF2B5EF4-FFF2-40B4-BE49-F238E27FC236}">
                <a16:creationId xmlns:a16="http://schemas.microsoft.com/office/drawing/2014/main" id="{4EF2C8CC-BF56-9646-8FA0-D00D708E5B37}"/>
              </a:ext>
            </a:extLst>
          </p:cNvPr>
          <p:cNvSpPr txBox="1"/>
          <p:nvPr/>
        </p:nvSpPr>
        <p:spPr>
          <a:xfrm>
            <a:off x="6332720" y="3640872"/>
            <a:ext cx="1351284" cy="369332"/>
          </a:xfrm>
          <a:prstGeom prst="rect">
            <a:avLst/>
          </a:prstGeom>
          <a:noFill/>
        </p:spPr>
        <p:txBody>
          <a:bodyPr wrap="square" rtlCol="0">
            <a:spAutoFit/>
          </a:bodyPr>
          <a:lstStyle/>
          <a:p>
            <a:r>
              <a:rPr lang="en-US"/>
              <a:t> MODELING</a:t>
            </a:r>
          </a:p>
        </p:txBody>
      </p:sp>
      <p:sp>
        <p:nvSpPr>
          <p:cNvPr id="39" name="TextBox 38">
            <a:extLst>
              <a:ext uri="{FF2B5EF4-FFF2-40B4-BE49-F238E27FC236}">
                <a16:creationId xmlns:a16="http://schemas.microsoft.com/office/drawing/2014/main" id="{BB549448-8060-0140-BB8B-506302E3B5EB}"/>
              </a:ext>
            </a:extLst>
          </p:cNvPr>
          <p:cNvSpPr txBox="1"/>
          <p:nvPr/>
        </p:nvSpPr>
        <p:spPr>
          <a:xfrm>
            <a:off x="8166311" y="3640872"/>
            <a:ext cx="1104900" cy="369332"/>
          </a:xfrm>
          <a:prstGeom prst="rect">
            <a:avLst/>
          </a:prstGeom>
          <a:noFill/>
        </p:spPr>
        <p:txBody>
          <a:bodyPr wrap="square" rtlCol="0">
            <a:spAutoFit/>
          </a:bodyPr>
          <a:lstStyle/>
          <a:p>
            <a:pPr algn="ctr"/>
            <a:r>
              <a:rPr lang="en-US"/>
              <a:t>ANALYSIS</a:t>
            </a:r>
          </a:p>
        </p:txBody>
      </p:sp>
      <p:sp>
        <p:nvSpPr>
          <p:cNvPr id="40" name="TextBox 39">
            <a:extLst>
              <a:ext uri="{FF2B5EF4-FFF2-40B4-BE49-F238E27FC236}">
                <a16:creationId xmlns:a16="http://schemas.microsoft.com/office/drawing/2014/main" id="{C8996D10-47AC-8841-8F6C-B6B8BBEC866B}"/>
              </a:ext>
            </a:extLst>
          </p:cNvPr>
          <p:cNvSpPr txBox="1"/>
          <p:nvPr/>
        </p:nvSpPr>
        <p:spPr>
          <a:xfrm>
            <a:off x="9750717" y="3614723"/>
            <a:ext cx="1510715" cy="369332"/>
          </a:xfrm>
          <a:prstGeom prst="rect">
            <a:avLst/>
          </a:prstGeom>
          <a:noFill/>
        </p:spPr>
        <p:txBody>
          <a:bodyPr wrap="square" rtlCol="0">
            <a:spAutoFit/>
          </a:bodyPr>
          <a:lstStyle/>
          <a:p>
            <a:r>
              <a:rPr lang="en-US"/>
              <a:t>CONCLUSION</a:t>
            </a:r>
          </a:p>
        </p:txBody>
      </p:sp>
      <p:sp>
        <p:nvSpPr>
          <p:cNvPr id="6" name="文本框 5">
            <a:extLst>
              <a:ext uri="{FF2B5EF4-FFF2-40B4-BE49-F238E27FC236}">
                <a16:creationId xmlns:a16="http://schemas.microsoft.com/office/drawing/2014/main" id="{8AA84EE5-2B07-F958-4B44-10F131B48DC8}"/>
              </a:ext>
            </a:extLst>
          </p:cNvPr>
          <p:cNvSpPr txBox="1"/>
          <p:nvPr/>
        </p:nvSpPr>
        <p:spPr>
          <a:xfrm>
            <a:off x="4867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spTree>
    <p:extLst>
      <p:ext uri="{BB962C8B-B14F-4D97-AF65-F5344CB8AC3E}">
        <p14:creationId xmlns:p14="http://schemas.microsoft.com/office/powerpoint/2010/main" val="296691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et Toronto's Iconic Logos Inspire Your Custom Clothing">
            <a:extLst>
              <a:ext uri="{FF2B5EF4-FFF2-40B4-BE49-F238E27FC236}">
                <a16:creationId xmlns:a16="http://schemas.microsoft.com/office/drawing/2014/main" id="{010E8261-07A1-A1EC-37D7-DD6A6B11E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6CA377-566C-57BA-963E-18B8D9EDE1B7}"/>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8" name="Group 7">
            <a:extLst>
              <a:ext uri="{FF2B5EF4-FFF2-40B4-BE49-F238E27FC236}">
                <a16:creationId xmlns:a16="http://schemas.microsoft.com/office/drawing/2014/main" id="{6FFC9D14-FC7C-51C9-9311-F18EB3A35AC2}"/>
              </a:ext>
            </a:extLst>
          </p:cNvPr>
          <p:cNvGrpSpPr/>
          <p:nvPr/>
        </p:nvGrpSpPr>
        <p:grpSpPr>
          <a:xfrm>
            <a:off x="-3028" y="6468101"/>
            <a:ext cx="12188952" cy="318306"/>
            <a:chOff x="-3028" y="6487386"/>
            <a:chExt cx="12188952" cy="318306"/>
          </a:xfrm>
        </p:grpSpPr>
        <p:sp>
          <p:nvSpPr>
            <p:cNvPr id="9" name="TextBox 8">
              <a:extLst>
                <a:ext uri="{FF2B5EF4-FFF2-40B4-BE49-F238E27FC236}">
                  <a16:creationId xmlns:a16="http://schemas.microsoft.com/office/drawing/2014/main" id="{D3D3A76F-343B-F162-3F95-926442092A37}"/>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Executive</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Summary</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Modeling</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grpSp>
          <p:nvGrpSpPr>
            <p:cNvPr id="10" name="Group 9">
              <a:extLst>
                <a:ext uri="{FF2B5EF4-FFF2-40B4-BE49-F238E27FC236}">
                  <a16:creationId xmlns:a16="http://schemas.microsoft.com/office/drawing/2014/main" id="{136F9CBA-C00B-948A-8894-FD188550A017}"/>
                </a:ext>
              </a:extLst>
            </p:cNvPr>
            <p:cNvGrpSpPr>
              <a:grpSpLocks noChangeAspect="1"/>
            </p:cNvGrpSpPr>
            <p:nvPr/>
          </p:nvGrpSpPr>
          <p:grpSpPr>
            <a:xfrm>
              <a:off x="57152" y="6532370"/>
              <a:ext cx="1008000" cy="273322"/>
              <a:chOff x="4500574" y="1250125"/>
              <a:chExt cx="6486630" cy="1758940"/>
            </a:xfrm>
            <a:solidFill>
              <a:schemeClr val="bg1"/>
            </a:solidFill>
          </p:grpSpPr>
          <p:sp>
            <p:nvSpPr>
              <p:cNvPr id="11" name="Oval 10">
                <a:extLst>
                  <a:ext uri="{FF2B5EF4-FFF2-40B4-BE49-F238E27FC236}">
                    <a16:creationId xmlns:a16="http://schemas.microsoft.com/office/drawing/2014/main" id="{96405137-DB44-9195-E9F1-757B0B00D5DF}"/>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2" name="Oval 11">
                <a:extLst>
                  <a:ext uri="{FF2B5EF4-FFF2-40B4-BE49-F238E27FC236}">
                    <a16:creationId xmlns:a16="http://schemas.microsoft.com/office/drawing/2014/main" id="{BA6524F3-5391-9ABE-0F05-6D965742755A}"/>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3" name="Rectangle 12">
                <a:extLst>
                  <a:ext uri="{FF2B5EF4-FFF2-40B4-BE49-F238E27FC236}">
                    <a16:creationId xmlns:a16="http://schemas.microsoft.com/office/drawing/2014/main" id="{9A3FB3A0-3D2B-2382-E4EA-F55282E484A2}"/>
                  </a:ext>
                </a:extLst>
              </p:cNvPr>
              <p:cNvSpPr/>
              <p:nvPr/>
            </p:nvSpPr>
            <p:spPr>
              <a:xfrm>
                <a:off x="5373676" y="1250125"/>
                <a:ext cx="4717308"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grpSp>
      </p:grpSp>
      <p:sp>
        <p:nvSpPr>
          <p:cNvPr id="14" name="Rectangle 13">
            <a:extLst>
              <a:ext uri="{FF2B5EF4-FFF2-40B4-BE49-F238E27FC236}">
                <a16:creationId xmlns:a16="http://schemas.microsoft.com/office/drawing/2014/main" id="{A48154ED-A14A-D3AD-FD9B-B0957F3482EB}"/>
              </a:ext>
            </a:extLst>
          </p:cNvPr>
          <p:cNvSpPr/>
          <p:nvPr/>
        </p:nvSpPr>
        <p:spPr>
          <a:xfrm>
            <a:off x="2047746" y="486889"/>
            <a:ext cx="8087403" cy="57537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768B7532-B865-464F-9C92-3F1BCEAC21EE}"/>
              </a:ext>
            </a:extLst>
          </p:cNvPr>
          <p:cNvSpPr txBox="1"/>
          <p:nvPr/>
        </p:nvSpPr>
        <p:spPr>
          <a:xfrm>
            <a:off x="2116661" y="634959"/>
            <a:ext cx="2758576" cy="369332"/>
          </a:xfrm>
          <a:prstGeom prst="rect">
            <a:avLst/>
          </a:prstGeom>
          <a:noFill/>
        </p:spPr>
        <p:txBody>
          <a:bodyPr wrap="none" lIns="91440" tIns="45720" rIns="91440" bIns="45720" rtlCol="0" anchor="t">
            <a:spAutoFit/>
          </a:bodyPr>
          <a:lstStyle/>
          <a:p>
            <a:r>
              <a:rPr lang="fr-CA" b="1">
                <a:solidFill>
                  <a:srgbClr val="182053"/>
                </a:solidFill>
                <a:latin typeface="Helvetica Neue"/>
                <a:ea typeface="Helvetica Neue" panose="02000503000000020004" pitchFamily="2" charset="0"/>
                <a:cs typeface="Helvetica Neue" panose="02000503000000020004" pitchFamily="2" charset="0"/>
              </a:rPr>
              <a:t>EXECUTIVE </a:t>
            </a:r>
            <a:r>
              <a:rPr lang="fr-CA" b="1">
                <a:solidFill>
                  <a:srgbClr val="FFC000"/>
                </a:solidFill>
                <a:latin typeface="Helvetica Neue"/>
                <a:ea typeface="Helvetica Neue" panose="02000503000000020004" pitchFamily="2" charset="0"/>
                <a:cs typeface="Helvetica Neue" panose="02000503000000020004" pitchFamily="2" charset="0"/>
              </a:rPr>
              <a:t>SUMMARY</a:t>
            </a:r>
          </a:p>
        </p:txBody>
      </p:sp>
      <p:sp>
        <p:nvSpPr>
          <p:cNvPr id="3" name="TextBox 2">
            <a:extLst>
              <a:ext uri="{FF2B5EF4-FFF2-40B4-BE49-F238E27FC236}">
                <a16:creationId xmlns:a16="http://schemas.microsoft.com/office/drawing/2014/main" id="{45B78614-1B66-DD43-8974-156863509395}"/>
              </a:ext>
            </a:extLst>
          </p:cNvPr>
          <p:cNvSpPr txBox="1"/>
          <p:nvPr/>
        </p:nvSpPr>
        <p:spPr>
          <a:xfrm>
            <a:off x="2119219" y="1000847"/>
            <a:ext cx="8107396" cy="5262979"/>
          </a:xfrm>
          <a:prstGeom prst="rect">
            <a:avLst/>
          </a:prstGeom>
          <a:noFill/>
        </p:spPr>
        <p:txBody>
          <a:bodyPr wrap="square" lIns="91440" tIns="45720" rIns="91440" bIns="45720" rtlCol="0" anchor="t">
            <a:spAutoFit/>
          </a:bodyPr>
          <a:lstStyle/>
          <a:p>
            <a:r>
              <a:rPr lang="en-CA" sz="1400">
                <a:solidFill>
                  <a:srgbClr val="182053"/>
                </a:solidFill>
                <a:ea typeface="+mn-lt"/>
                <a:cs typeface="+mn-lt"/>
              </a:rPr>
              <a:t>This research sets out to discern which public intervention strategies - investment in education or financing social housing - can have the most pronounced effect on mitigating firearm-related criminal activities.</a:t>
            </a:r>
            <a:endParaRPr lang="en-US" sz="1400">
              <a:solidFill>
                <a:srgbClr val="182053"/>
              </a:solidFill>
              <a:ea typeface="+mn-lt"/>
              <a:cs typeface="+mn-lt"/>
            </a:endParaRPr>
          </a:p>
          <a:p>
            <a:endParaRPr lang="en-US" sz="1400">
              <a:solidFill>
                <a:srgbClr val="182053"/>
              </a:solidFill>
              <a:ea typeface="+mn-lt"/>
              <a:cs typeface="+mn-lt"/>
            </a:endParaRPr>
          </a:p>
          <a:p>
            <a:r>
              <a:rPr lang="en-US" sz="1400">
                <a:solidFill>
                  <a:srgbClr val="182053"/>
                </a:solidFill>
                <a:ea typeface="+mn-lt"/>
                <a:cs typeface="+mn-lt"/>
              </a:rPr>
              <a:t>This research thoroughly investigates monthly gun events across Toronto's 140 neighborhoods using OLS and LASSO models, incorporating variables such as seasonality, demographics, geography, and socioeconomic factors.</a:t>
            </a:r>
          </a:p>
          <a:p>
            <a:endParaRPr lang="en-US" sz="1400">
              <a:solidFill>
                <a:srgbClr val="182053"/>
              </a:solidFill>
              <a:ea typeface="+mn-lt"/>
              <a:cs typeface="+mn-lt"/>
            </a:endParaRPr>
          </a:p>
          <a:p>
            <a:r>
              <a:rPr lang="en-US" sz="1400">
                <a:solidFill>
                  <a:srgbClr val="182053"/>
                </a:solidFill>
                <a:ea typeface="+mn-lt"/>
                <a:cs typeface="+mn-lt"/>
              </a:rPr>
              <a:t>The analysis shows that the period from July to September has a significantly higher rate of gun events, pointing towards a seasonal pattern in gun crime. Demographic factors were also influential, especially the proportion of youth aged 15-24 in the neighborhood. Geographic factors such as neighborhood and population density per square kilometer were also considered. From a socioeconomic perspective, local poverty levels and isolation rates were explored.</a:t>
            </a:r>
          </a:p>
          <a:p>
            <a:endParaRPr lang="en-US" sz="1400">
              <a:solidFill>
                <a:srgbClr val="182053"/>
              </a:solidFill>
              <a:ea typeface="+mn-lt"/>
              <a:cs typeface="+mn-lt"/>
            </a:endParaRPr>
          </a:p>
          <a:p>
            <a:r>
              <a:rPr lang="en-US" sz="1400">
                <a:solidFill>
                  <a:srgbClr val="182053"/>
                </a:solidFill>
                <a:ea typeface="+mn-lt"/>
                <a:cs typeface="+mn-lt"/>
              </a:rPr>
              <a:t>Two variables of particular interest were the high school dropout rate and the rate of unaffordable housing across Toronto's neighborhoods. Findings indicate that the high school dropout rate is a strong explanatory variable for the prevalence of gun crime. Contrary to our initial hypothesis, the rate of unaffordable housing pointed in the opposite direction.</a:t>
            </a:r>
          </a:p>
          <a:p>
            <a:endParaRPr lang="en-US" sz="1400">
              <a:solidFill>
                <a:srgbClr val="182053"/>
              </a:solidFill>
              <a:ea typeface="+mn-lt"/>
              <a:cs typeface="+mn-lt"/>
            </a:endParaRPr>
          </a:p>
          <a:p>
            <a:r>
              <a:rPr lang="en-US" sz="1400">
                <a:solidFill>
                  <a:srgbClr val="182053"/>
                </a:solidFill>
                <a:ea typeface="+mn-lt"/>
                <a:cs typeface="+mn-lt"/>
              </a:rPr>
              <a:t>Based on our analysis, it is suggested that investment should be directed more towards education rather than social housing funding to maximize gun violence reduction in Toronto. To our surprise, the unaffordability of housing showed a contrary correlation to gun violence, undermining the common perception that housing unaffordability is directly linked to higher crime rates. Further research is required to understand the nuances of this relationship. Nonetheless, our study strongly underlines the value of education as a preventive measure against gun violence.</a:t>
            </a:r>
          </a:p>
        </p:txBody>
      </p:sp>
      <p:sp>
        <p:nvSpPr>
          <p:cNvPr id="6" name="文本框 5">
            <a:extLst>
              <a:ext uri="{FF2B5EF4-FFF2-40B4-BE49-F238E27FC236}">
                <a16:creationId xmlns:a16="http://schemas.microsoft.com/office/drawing/2014/main" id="{24F46465-3809-D315-88EB-206F68C8AFD5}"/>
              </a:ext>
            </a:extLst>
          </p:cNvPr>
          <p:cNvSpPr txBox="1"/>
          <p:nvPr/>
        </p:nvSpPr>
        <p:spPr>
          <a:xfrm>
            <a:off x="11763768" y="6486446"/>
            <a:ext cx="289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bg1"/>
                </a:solidFill>
                <a:ea typeface="等线"/>
                <a:cs typeface="Calibri"/>
              </a:rPr>
              <a:t>1</a:t>
            </a:r>
          </a:p>
        </p:txBody>
      </p:sp>
    </p:spTree>
    <p:extLst>
      <p:ext uri="{BB962C8B-B14F-4D97-AF65-F5344CB8AC3E}">
        <p14:creationId xmlns:p14="http://schemas.microsoft.com/office/powerpoint/2010/main" val="157142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conic Toronto sign replacement will cost the city over $700,000 | News">
            <a:extLst>
              <a:ext uri="{FF2B5EF4-FFF2-40B4-BE49-F238E27FC236}">
                <a16:creationId xmlns:a16="http://schemas.microsoft.com/office/drawing/2014/main" id="{2532F9D9-4CD8-E4A6-C51B-3152D02AC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548" r="11416" b="28250"/>
          <a:stretch/>
        </p:blipFill>
        <p:spPr bwMode="auto">
          <a:xfrm>
            <a:off x="0" y="-1"/>
            <a:ext cx="12195029" cy="6837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53CB6C-6760-FCDA-301C-2A8E69016B86}"/>
              </a:ext>
            </a:extLst>
          </p:cNvPr>
          <p:cNvSpPr/>
          <p:nvPr/>
        </p:nvSpPr>
        <p:spPr>
          <a:xfrm>
            <a:off x="-7581" y="-10773"/>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446B48E-8861-D1C8-D095-B33751E11D68}"/>
              </a:ext>
            </a:extLst>
          </p:cNvPr>
          <p:cNvSpPr/>
          <p:nvPr/>
        </p:nvSpPr>
        <p:spPr>
          <a:xfrm>
            <a:off x="-3028" y="609771"/>
            <a:ext cx="12191980" cy="54431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15B69652-215F-95F8-87DB-32A54CF23A9B}"/>
              </a:ext>
            </a:extLst>
          </p:cNvPr>
          <p:cNvSpPr txBox="1"/>
          <p:nvPr/>
        </p:nvSpPr>
        <p:spPr>
          <a:xfrm>
            <a:off x="4926107" y="716049"/>
            <a:ext cx="2314030"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EXTERNAL DATA</a:t>
            </a:r>
          </a:p>
        </p:txBody>
      </p:sp>
      <p:pic>
        <p:nvPicPr>
          <p:cNvPr id="4" name="Picture 3" descr="A table with numbers and days&#10;&#10;Description automatically generated">
            <a:extLst>
              <a:ext uri="{FF2B5EF4-FFF2-40B4-BE49-F238E27FC236}">
                <a16:creationId xmlns:a16="http://schemas.microsoft.com/office/drawing/2014/main" id="{2EB39BB2-3959-6A71-06FD-AC1DD6F5238E}"/>
              </a:ext>
            </a:extLst>
          </p:cNvPr>
          <p:cNvPicPr>
            <a:picLocks noChangeAspect="1"/>
          </p:cNvPicPr>
          <p:nvPr/>
        </p:nvPicPr>
        <p:blipFill>
          <a:blip r:embed="rId3"/>
          <a:stretch>
            <a:fillRect/>
          </a:stretch>
        </p:blipFill>
        <p:spPr>
          <a:xfrm>
            <a:off x="470704" y="3303846"/>
            <a:ext cx="5077326" cy="2231916"/>
          </a:xfrm>
          <a:prstGeom prst="rect">
            <a:avLst/>
          </a:prstGeom>
        </p:spPr>
      </p:pic>
      <p:pic>
        <p:nvPicPr>
          <p:cNvPr id="5" name="Picture 4" descr="A table with numbers and a number of people&#10;&#10;Description automatically generated">
            <a:extLst>
              <a:ext uri="{FF2B5EF4-FFF2-40B4-BE49-F238E27FC236}">
                <a16:creationId xmlns:a16="http://schemas.microsoft.com/office/drawing/2014/main" id="{3226909D-0F3E-DB31-293A-49F347AED69F}"/>
              </a:ext>
            </a:extLst>
          </p:cNvPr>
          <p:cNvPicPr>
            <a:picLocks noChangeAspect="1"/>
          </p:cNvPicPr>
          <p:nvPr/>
        </p:nvPicPr>
        <p:blipFill>
          <a:blip r:embed="rId4"/>
          <a:stretch>
            <a:fillRect/>
          </a:stretch>
        </p:blipFill>
        <p:spPr>
          <a:xfrm>
            <a:off x="7181693" y="3320106"/>
            <a:ext cx="4114800" cy="2217754"/>
          </a:xfrm>
          <a:prstGeom prst="rect">
            <a:avLst/>
          </a:prstGeom>
        </p:spPr>
      </p:pic>
      <p:sp>
        <p:nvSpPr>
          <p:cNvPr id="6" name="TextBox 3">
            <a:extLst>
              <a:ext uri="{FF2B5EF4-FFF2-40B4-BE49-F238E27FC236}">
                <a16:creationId xmlns:a16="http://schemas.microsoft.com/office/drawing/2014/main" id="{DE42C077-4FC7-94F8-CE4B-7416CC63193D}"/>
              </a:ext>
            </a:extLst>
          </p:cNvPr>
          <p:cNvSpPr txBox="1"/>
          <p:nvPr/>
        </p:nvSpPr>
        <p:spPr>
          <a:xfrm>
            <a:off x="401052" y="3001674"/>
            <a:ext cx="624037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22A56"/>
                </a:solidFill>
                <a:latin typeface="Avenir Next"/>
              </a:rPr>
              <a:t>TPS Crime Statistics - Shootings &amp; Firearm Discharges</a:t>
            </a:r>
            <a:endParaRPr lang="en-US" sz="1400"/>
          </a:p>
        </p:txBody>
      </p:sp>
      <p:sp>
        <p:nvSpPr>
          <p:cNvPr id="7" name="TextBox 4">
            <a:extLst>
              <a:ext uri="{FF2B5EF4-FFF2-40B4-BE49-F238E27FC236}">
                <a16:creationId xmlns:a16="http://schemas.microsoft.com/office/drawing/2014/main" id="{9BD9B883-07FA-0A62-DC26-4791B6A1C99F}"/>
              </a:ext>
            </a:extLst>
          </p:cNvPr>
          <p:cNvSpPr txBox="1"/>
          <p:nvPr/>
        </p:nvSpPr>
        <p:spPr>
          <a:xfrm>
            <a:off x="7110610" y="3001674"/>
            <a:ext cx="624037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22A56"/>
                </a:solidFill>
                <a:latin typeface="Avenir Next"/>
              </a:rPr>
              <a:t>City of Toronto Neighborhood Profiles 2016</a:t>
            </a:r>
            <a:endParaRPr lang="en-US"/>
          </a:p>
        </p:txBody>
      </p:sp>
      <p:sp>
        <p:nvSpPr>
          <p:cNvPr id="13" name="TextBox 7">
            <a:extLst>
              <a:ext uri="{FF2B5EF4-FFF2-40B4-BE49-F238E27FC236}">
                <a16:creationId xmlns:a16="http://schemas.microsoft.com/office/drawing/2014/main" id="{AA597E65-D5FE-3794-8FCD-CD5D19483E04}"/>
              </a:ext>
            </a:extLst>
          </p:cNvPr>
          <p:cNvSpPr txBox="1"/>
          <p:nvPr/>
        </p:nvSpPr>
        <p:spPr>
          <a:xfrm>
            <a:off x="578088" y="5679547"/>
            <a:ext cx="104903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182053"/>
                </a:solidFill>
                <a:cs typeface="Calibri"/>
              </a:rPr>
              <a:t>*Both tables were joined in Excel using the function lookup, the 140 neighborhood ID being the common key.</a:t>
            </a:r>
          </a:p>
        </p:txBody>
      </p:sp>
      <p:pic>
        <p:nvPicPr>
          <p:cNvPr id="3" name="Picture 10" descr="A screen shot of a blue and white website&#10;&#10;Description automatically generated">
            <a:extLst>
              <a:ext uri="{FF2B5EF4-FFF2-40B4-BE49-F238E27FC236}">
                <a16:creationId xmlns:a16="http://schemas.microsoft.com/office/drawing/2014/main" id="{F8F15859-FF1E-127C-F32A-6C34D6BD9DBA}"/>
              </a:ext>
            </a:extLst>
          </p:cNvPr>
          <p:cNvPicPr>
            <a:picLocks noChangeAspect="1"/>
          </p:cNvPicPr>
          <p:nvPr/>
        </p:nvPicPr>
        <p:blipFill>
          <a:blip r:embed="rId5"/>
          <a:stretch>
            <a:fillRect/>
          </a:stretch>
        </p:blipFill>
        <p:spPr>
          <a:xfrm>
            <a:off x="401052" y="1433307"/>
            <a:ext cx="4669366" cy="1195363"/>
          </a:xfrm>
          <a:prstGeom prst="rect">
            <a:avLst/>
          </a:prstGeom>
        </p:spPr>
      </p:pic>
      <p:sp>
        <p:nvSpPr>
          <p:cNvPr id="11" name="TextBox 10">
            <a:extLst>
              <a:ext uri="{FF2B5EF4-FFF2-40B4-BE49-F238E27FC236}">
                <a16:creationId xmlns:a16="http://schemas.microsoft.com/office/drawing/2014/main" id="{72F31D3F-24DA-C9FC-68FD-310CE6881ED3}"/>
              </a:ext>
            </a:extLst>
          </p:cNvPr>
          <p:cNvSpPr txBox="1"/>
          <p:nvPr/>
        </p:nvSpPr>
        <p:spPr>
          <a:xfrm>
            <a:off x="5469946" y="1361993"/>
            <a:ext cx="6671510" cy="830997"/>
          </a:xfrm>
          <a:prstGeom prst="rect">
            <a:avLst/>
          </a:prstGeom>
          <a:noFill/>
        </p:spPr>
        <p:txBody>
          <a:bodyPr wrap="square">
            <a:spAutoFit/>
          </a:bodyPr>
          <a:lstStyle/>
          <a:p>
            <a:r>
              <a:rPr lang="en-US" sz="1600">
                <a:solidFill>
                  <a:srgbClr val="182053"/>
                </a:solidFill>
                <a:ea typeface="+mn-lt"/>
                <a:cs typeface="+mn-lt"/>
              </a:rPr>
              <a:t>City of Toronto </a:t>
            </a:r>
            <a:r>
              <a:rPr lang="en-US" sz="1600" err="1">
                <a:solidFill>
                  <a:srgbClr val="182053"/>
                </a:solidFill>
                <a:ea typeface="+mn-lt"/>
                <a:cs typeface="+mn-lt"/>
              </a:rPr>
              <a:t>Neighbourhood</a:t>
            </a:r>
            <a:r>
              <a:rPr lang="en-US" sz="1600">
                <a:solidFill>
                  <a:srgbClr val="182053"/>
                </a:solidFill>
                <a:ea typeface="+mn-lt"/>
                <a:cs typeface="+mn-lt"/>
              </a:rPr>
              <a:t> Profiles use this Census data to provide a portrait of the demographic, social and economic characteristics of the people and households in each City of Toronto 140 </a:t>
            </a:r>
            <a:r>
              <a:rPr lang="en-US" sz="1600" err="1">
                <a:solidFill>
                  <a:srgbClr val="182053"/>
                </a:solidFill>
                <a:ea typeface="+mn-lt"/>
                <a:cs typeface="+mn-lt"/>
              </a:rPr>
              <a:t>neighbourhoods</a:t>
            </a:r>
            <a:endParaRPr lang="fr-CA" sz="1600"/>
          </a:p>
        </p:txBody>
      </p:sp>
      <p:sp>
        <p:nvSpPr>
          <p:cNvPr id="12" name="Cross 11">
            <a:extLst>
              <a:ext uri="{FF2B5EF4-FFF2-40B4-BE49-F238E27FC236}">
                <a16:creationId xmlns:a16="http://schemas.microsoft.com/office/drawing/2014/main" id="{26C2740C-53ED-1887-E91E-9CDC27E11CD1}"/>
              </a:ext>
            </a:extLst>
          </p:cNvPr>
          <p:cNvSpPr/>
          <p:nvPr/>
        </p:nvSpPr>
        <p:spPr>
          <a:xfrm>
            <a:off x="6048643" y="3977139"/>
            <a:ext cx="493296" cy="517359"/>
          </a:xfrm>
          <a:prstGeom prst="plus">
            <a:avLst>
              <a:gd name="adj" fmla="val 387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02788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6238"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2">
            <a:extLst>
              <a:ext uri="{FF2B5EF4-FFF2-40B4-BE49-F238E27FC236}">
                <a16:creationId xmlns:a16="http://schemas.microsoft.com/office/drawing/2014/main" id="{CF5A586D-5EC8-91D6-CB49-A3E0D8A829A6}"/>
              </a:ext>
            </a:extLst>
          </p:cNvPr>
          <p:cNvSpPr/>
          <p:nvPr/>
        </p:nvSpPr>
        <p:spPr>
          <a:xfrm>
            <a:off x="1579418" y="-1"/>
            <a:ext cx="10609533" cy="64245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7613C3C9-44AD-818C-3A66-877632C3A242}"/>
              </a:ext>
            </a:extLst>
          </p:cNvPr>
          <p:cNvSpPr txBox="1"/>
          <p:nvPr/>
        </p:nvSpPr>
        <p:spPr>
          <a:xfrm>
            <a:off x="6571986" y="102356"/>
            <a:ext cx="4676728"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Modeling</a:t>
            </a:r>
            <a:r>
              <a:rPr lang="zh-CN" altLang="en-US" sz="2000" b="1">
                <a:solidFill>
                  <a:srgbClr val="182053"/>
                </a:solidFill>
                <a:latin typeface="Helvetica Neue"/>
                <a:ea typeface="Helvetica Neue" panose="02000503000000020004" pitchFamily="2" charset="0"/>
                <a:cs typeface="Helvetica Neue" panose="02000503000000020004" pitchFamily="2" charset="0"/>
              </a:rPr>
              <a:t> </a:t>
            </a:r>
            <a:r>
              <a:rPr lang="en-US" altLang="zh-CN" sz="2000" b="1">
                <a:solidFill>
                  <a:srgbClr val="182053"/>
                </a:solidFill>
                <a:latin typeface="Helvetica Neue"/>
                <a:ea typeface="Helvetica Neue" panose="02000503000000020004" pitchFamily="2" charset="0"/>
                <a:cs typeface="Helvetica Neue" panose="02000503000000020004" pitchFamily="2" charset="0"/>
              </a:rPr>
              <a:t>&amp;</a:t>
            </a:r>
            <a:r>
              <a:rPr lang="zh-CN" altLang="en-US" sz="2000" b="1">
                <a:latin typeface="Helvetica Neue"/>
                <a:ea typeface="Helvetica Neue" panose="02000503000000020004" pitchFamily="2" charset="0"/>
                <a:cs typeface="Helvetica Neue" panose="02000503000000020004" pitchFamily="2" charset="0"/>
              </a:rPr>
              <a:t> </a:t>
            </a:r>
            <a:r>
              <a:rPr lang="fr-CA" sz="2000" b="1">
                <a:solidFill>
                  <a:schemeClr val="accent4"/>
                </a:solidFill>
                <a:latin typeface="Helvetica Neue"/>
                <a:ea typeface="Helvetica Neue" panose="02000503000000020004" pitchFamily="2" charset="0"/>
                <a:cs typeface="Helvetica Neue" panose="02000503000000020004" pitchFamily="2" charset="0"/>
              </a:rPr>
              <a:t>FEATURE ENGINEERING</a:t>
            </a:r>
            <a:endParaRPr lang="en-US" sz="1600">
              <a:solidFill>
                <a:schemeClr val="accent4"/>
              </a:solidFill>
              <a:cs typeface="Calibri"/>
            </a:endParaRPr>
          </a:p>
        </p:txBody>
      </p:sp>
      <p:grpSp>
        <p:nvGrpSpPr>
          <p:cNvPr id="12" name="Group 11">
            <a:extLst>
              <a:ext uri="{FF2B5EF4-FFF2-40B4-BE49-F238E27FC236}">
                <a16:creationId xmlns:a16="http://schemas.microsoft.com/office/drawing/2014/main" id="{EF5ED450-2CF5-2CF4-5D78-089C445A164E}"/>
              </a:ext>
            </a:extLst>
          </p:cNvPr>
          <p:cNvGrpSpPr/>
          <p:nvPr/>
        </p:nvGrpSpPr>
        <p:grpSpPr>
          <a:xfrm>
            <a:off x="-3028" y="6487386"/>
            <a:ext cx="12188952" cy="318306"/>
            <a:chOff x="-3028" y="6487386"/>
            <a:chExt cx="12188952" cy="318306"/>
          </a:xfrm>
        </p:grpSpPr>
        <p:sp>
          <p:nvSpPr>
            <p:cNvPr id="14" name="TextBox 13">
              <a:extLst>
                <a:ext uri="{FF2B5EF4-FFF2-40B4-BE49-F238E27FC236}">
                  <a16:creationId xmlns:a16="http://schemas.microsoft.com/office/drawing/2014/main" id="{23B671B9-D28A-39A5-DB0E-EDAA4F5CCFB7}"/>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Modeling</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grpSp>
          <p:nvGrpSpPr>
            <p:cNvPr id="24" name="Group 23">
              <a:extLst>
                <a:ext uri="{FF2B5EF4-FFF2-40B4-BE49-F238E27FC236}">
                  <a16:creationId xmlns:a16="http://schemas.microsoft.com/office/drawing/2014/main" id="{2AA8205D-05C8-1D8A-EE67-BB1FBBA00B6D}"/>
                </a:ext>
              </a:extLst>
            </p:cNvPr>
            <p:cNvGrpSpPr>
              <a:grpSpLocks noChangeAspect="1"/>
            </p:cNvGrpSpPr>
            <p:nvPr/>
          </p:nvGrpSpPr>
          <p:grpSpPr>
            <a:xfrm>
              <a:off x="57151" y="6532370"/>
              <a:ext cx="1007999" cy="273322"/>
              <a:chOff x="4500574" y="1250125"/>
              <a:chExt cx="6486630" cy="1758940"/>
            </a:xfrm>
            <a:solidFill>
              <a:schemeClr val="bg1"/>
            </a:solidFill>
          </p:grpSpPr>
          <p:sp>
            <p:nvSpPr>
              <p:cNvPr id="25" name="Oval 24">
                <a:extLst>
                  <a:ext uri="{FF2B5EF4-FFF2-40B4-BE49-F238E27FC236}">
                    <a16:creationId xmlns:a16="http://schemas.microsoft.com/office/drawing/2014/main" id="{CDA0393C-22D9-D0B4-CCD7-DE9E7BAA1ED2}"/>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6" name="Oval 25">
                <a:extLst>
                  <a:ext uri="{FF2B5EF4-FFF2-40B4-BE49-F238E27FC236}">
                    <a16:creationId xmlns:a16="http://schemas.microsoft.com/office/drawing/2014/main" id="{653ED0B3-AEEE-3DCE-F461-3A4D463050FC}"/>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7" name="Rectangle 26">
                <a:extLst>
                  <a:ext uri="{FF2B5EF4-FFF2-40B4-BE49-F238E27FC236}">
                    <a16:creationId xmlns:a16="http://schemas.microsoft.com/office/drawing/2014/main" id="{03E87557-D90A-3771-0AA6-957E72497549}"/>
                  </a:ext>
                </a:extLst>
              </p:cNvPr>
              <p:cNvSpPr/>
              <p:nvPr/>
            </p:nvSpPr>
            <p:spPr>
              <a:xfrm>
                <a:off x="5373677" y="1250125"/>
                <a:ext cx="4717310"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grpSp>
      </p:grpSp>
      <p:sp>
        <p:nvSpPr>
          <p:cNvPr id="4" name="Rectangle 3">
            <a:extLst>
              <a:ext uri="{FF2B5EF4-FFF2-40B4-BE49-F238E27FC236}">
                <a16:creationId xmlns:a16="http://schemas.microsoft.com/office/drawing/2014/main" id="{C4F2994D-483F-AAF4-74B4-CF14EB3FCD6D}"/>
              </a:ext>
            </a:extLst>
          </p:cNvPr>
          <p:cNvSpPr/>
          <p:nvPr/>
        </p:nvSpPr>
        <p:spPr>
          <a:xfrm>
            <a:off x="2225842" y="1692256"/>
            <a:ext cx="3513221"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CA" b="1" err="1">
                <a:latin typeface="Helvetica"/>
                <a:cs typeface="Helvetica"/>
              </a:rPr>
              <a:t>Monthly</a:t>
            </a:r>
            <a:r>
              <a:rPr lang="fr-CA" b="1">
                <a:latin typeface="Helvetica"/>
                <a:cs typeface="Helvetica"/>
              </a:rPr>
              <a:t> </a:t>
            </a:r>
            <a:r>
              <a:rPr lang="fr-CA" b="1" err="1">
                <a:latin typeface="Helvetica"/>
                <a:cs typeface="Helvetica"/>
              </a:rPr>
              <a:t>Grouping</a:t>
            </a:r>
            <a:endParaRPr lang="fr-CA" b="1">
              <a:latin typeface="Helvetica" pitchFamily="2" charset="0"/>
              <a:cs typeface="Helvetica" pitchFamily="2" charset="0"/>
            </a:endParaRPr>
          </a:p>
        </p:txBody>
      </p:sp>
      <p:sp>
        <p:nvSpPr>
          <p:cNvPr id="6" name="Rectangle 5">
            <a:extLst>
              <a:ext uri="{FF2B5EF4-FFF2-40B4-BE49-F238E27FC236}">
                <a16:creationId xmlns:a16="http://schemas.microsoft.com/office/drawing/2014/main" id="{AD3FAC1C-274C-1D23-23AD-8F5D469B0494}"/>
              </a:ext>
            </a:extLst>
          </p:cNvPr>
          <p:cNvSpPr/>
          <p:nvPr/>
        </p:nvSpPr>
        <p:spPr>
          <a:xfrm>
            <a:off x="6692302" y="1692256"/>
            <a:ext cx="3513221"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CA" b="1" err="1">
                <a:latin typeface="Helvetica"/>
                <a:cs typeface="Helvetica"/>
              </a:rPr>
              <a:t>Neighborhood</a:t>
            </a:r>
            <a:r>
              <a:rPr lang="fr-CA" b="1">
                <a:latin typeface="Helvetica"/>
                <a:cs typeface="Helvetica"/>
              </a:rPr>
              <a:t> </a:t>
            </a:r>
            <a:r>
              <a:rPr lang="fr-CA" b="1" err="1">
                <a:latin typeface="Helvetica"/>
                <a:cs typeface="Helvetica"/>
              </a:rPr>
              <a:t>Grouping</a:t>
            </a:r>
            <a:endParaRPr lang="fr-CA" b="1">
              <a:latin typeface="Helvetica" pitchFamily="2" charset="0"/>
              <a:cs typeface="Helvetica" pitchFamily="2" charset="0"/>
            </a:endParaRPr>
          </a:p>
        </p:txBody>
      </p:sp>
      <p:sp>
        <p:nvSpPr>
          <p:cNvPr id="7" name="Cross 6">
            <a:extLst>
              <a:ext uri="{FF2B5EF4-FFF2-40B4-BE49-F238E27FC236}">
                <a16:creationId xmlns:a16="http://schemas.microsoft.com/office/drawing/2014/main" id="{48B07EF3-A4CF-9F97-1C0C-FB5569F7AC45}"/>
              </a:ext>
            </a:extLst>
          </p:cNvPr>
          <p:cNvSpPr/>
          <p:nvPr/>
        </p:nvSpPr>
        <p:spPr>
          <a:xfrm>
            <a:off x="5975144" y="1638427"/>
            <a:ext cx="493296" cy="517359"/>
          </a:xfrm>
          <a:prstGeom prst="plus">
            <a:avLst>
              <a:gd name="adj" fmla="val 387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76E1BD-9777-B70E-99D6-AF7634320FCA}"/>
                  </a:ext>
                </a:extLst>
              </p:cNvPr>
              <p:cNvSpPr txBox="1"/>
              <p:nvPr/>
            </p:nvSpPr>
            <p:spPr>
              <a:xfrm>
                <a:off x="2101318" y="3430634"/>
                <a:ext cx="9176358" cy="768224"/>
              </a:xfrm>
              <a:prstGeom prst="rect">
                <a:avLst/>
              </a:prstGeom>
              <a:noFill/>
            </p:spPr>
            <p:txBody>
              <a:bodyPr wrap="none" lIns="0" tIns="0" rIns="0" bIns="0" rtlCol="0">
                <a:spAutoFit/>
              </a:bodyPr>
              <a:lstStyle/>
              <a:p>
                <a14:m>
                  <m:oMath xmlns:m="http://schemas.openxmlformats.org/officeDocument/2006/math">
                    <m:r>
                      <a:rPr lang="fr-CA" sz="3200" b="0" i="1" smtClean="0">
                        <a:latin typeface="Cambria Math" panose="02040503050406030204" pitchFamily="18" charset="0"/>
                      </a:rPr>
                      <m:t>𝑇𝑎𝑟𝑔𝑒𝑡</m:t>
                    </m:r>
                    <m:r>
                      <a:rPr lang="fr-CA" sz="3200" b="0" i="1" smtClean="0">
                        <a:latin typeface="Cambria Math" panose="02040503050406030204" pitchFamily="18" charset="0"/>
                      </a:rPr>
                      <m:t> </m:t>
                    </m:r>
                    <m:r>
                      <a:rPr lang="fr-CA" sz="3200" b="0" i="1" smtClean="0">
                        <a:latin typeface="Cambria Math" panose="02040503050406030204" pitchFamily="18" charset="0"/>
                      </a:rPr>
                      <m:t>𝑉𝑎𝑟𝑖𝑎𝑏𝑙𝑒</m:t>
                    </m:r>
                    <m:r>
                      <a:rPr lang="fr-CA" sz="3200" b="0" i="1" smtClean="0">
                        <a:latin typeface="Cambria Math" panose="02040503050406030204" pitchFamily="18" charset="0"/>
                      </a:rPr>
                      <m:t>= </m:t>
                    </m:r>
                    <m:f>
                      <m:fPr>
                        <m:ctrlPr>
                          <a:rPr lang="fr-CA" sz="3200" b="0" i="1" smtClean="0">
                            <a:latin typeface="Cambria Math" panose="02040503050406030204" pitchFamily="18" charset="0"/>
                          </a:rPr>
                        </m:ctrlPr>
                      </m:fPr>
                      <m:num>
                        <m:r>
                          <a:rPr lang="fr-CA" sz="3200" b="0" i="1" smtClean="0">
                            <a:latin typeface="Cambria Math" panose="02040503050406030204" pitchFamily="18" charset="0"/>
                          </a:rPr>
                          <m:t>𝑇𝑜𝑡𝑎𝑙</m:t>
                        </m:r>
                        <m:r>
                          <a:rPr lang="fr-CA" sz="3200" b="0" i="1" smtClean="0">
                            <a:latin typeface="Cambria Math" panose="02040503050406030204" pitchFamily="18" charset="0"/>
                          </a:rPr>
                          <m:t> </m:t>
                        </m:r>
                        <m:r>
                          <a:rPr lang="fr-CA" sz="3200" b="0" i="1" smtClean="0">
                            <a:latin typeface="Cambria Math" panose="02040503050406030204" pitchFamily="18" charset="0"/>
                          </a:rPr>
                          <m:t>𝑁𝑢𝑚𝑏𝑒𝑟</m:t>
                        </m:r>
                        <m:r>
                          <a:rPr lang="fr-CA" sz="3200" b="0" i="1" smtClean="0">
                            <a:latin typeface="Cambria Math" panose="02040503050406030204" pitchFamily="18" charset="0"/>
                          </a:rPr>
                          <m:t> </m:t>
                        </m:r>
                        <m:r>
                          <a:rPr lang="fr-CA" sz="3200" b="0" i="1" smtClean="0">
                            <a:latin typeface="Cambria Math" panose="02040503050406030204" pitchFamily="18" charset="0"/>
                          </a:rPr>
                          <m:t>𝑜𝑓</m:t>
                        </m:r>
                        <m:r>
                          <a:rPr lang="fr-CA" sz="3200" b="0" i="1" smtClean="0">
                            <a:latin typeface="Cambria Math" panose="02040503050406030204" pitchFamily="18" charset="0"/>
                          </a:rPr>
                          <m:t> </m:t>
                        </m:r>
                        <m:r>
                          <a:rPr lang="fr-CA" sz="3200" b="0" i="1" smtClean="0">
                            <a:latin typeface="Cambria Math" panose="02040503050406030204" pitchFamily="18" charset="0"/>
                          </a:rPr>
                          <m:t>𝐺𝑢𝑛</m:t>
                        </m:r>
                        <m:r>
                          <a:rPr lang="fr-CA" sz="3200" b="0" i="1" smtClean="0">
                            <a:latin typeface="Cambria Math" panose="02040503050406030204" pitchFamily="18" charset="0"/>
                          </a:rPr>
                          <m:t> </m:t>
                        </m:r>
                        <m:r>
                          <a:rPr lang="fr-CA" sz="3200" b="0" i="1" smtClean="0">
                            <a:latin typeface="Cambria Math" panose="02040503050406030204" pitchFamily="18" charset="0"/>
                          </a:rPr>
                          <m:t>𝐸𝑣𝑒𝑛𝑡𝑠</m:t>
                        </m:r>
                      </m:num>
                      <m:den>
                        <m:r>
                          <a:rPr lang="fr-CA" sz="3200" b="0" i="1" smtClean="0">
                            <a:latin typeface="Cambria Math" panose="02040503050406030204" pitchFamily="18" charset="0"/>
                          </a:rPr>
                          <m:t>𝑃𝑜𝑝𝑢𝑙𝑎𝑡𝑖𝑜𝑛</m:t>
                        </m:r>
                      </m:den>
                    </m:f>
                  </m:oMath>
                </a14:m>
                <a:r>
                  <a:rPr lang="fr-CA" sz="3200">
                    <a:latin typeface="Helvetica" pitchFamily="2" charset="0"/>
                  </a:rPr>
                  <a:t> x 1000</a:t>
                </a:r>
              </a:p>
            </p:txBody>
          </p:sp>
        </mc:Choice>
        <mc:Fallback xmlns="">
          <p:sp>
            <p:nvSpPr>
              <p:cNvPr id="9" name="TextBox 8">
                <a:extLst>
                  <a:ext uri="{FF2B5EF4-FFF2-40B4-BE49-F238E27FC236}">
                    <a16:creationId xmlns:a16="http://schemas.microsoft.com/office/drawing/2014/main" id="{0476E1BD-9777-B70E-99D6-AF7634320FCA}"/>
                  </a:ext>
                </a:extLst>
              </p:cNvPr>
              <p:cNvSpPr txBox="1">
                <a:spLocks noRot="1" noChangeAspect="1" noMove="1" noResize="1" noEditPoints="1" noAdjustHandles="1" noChangeArrowheads="1" noChangeShapeType="1" noTextEdit="1"/>
              </p:cNvSpPr>
              <p:nvPr/>
            </p:nvSpPr>
            <p:spPr>
              <a:xfrm>
                <a:off x="2101318" y="3430634"/>
                <a:ext cx="9176358" cy="768224"/>
              </a:xfrm>
              <a:prstGeom prst="rect">
                <a:avLst/>
              </a:prstGeom>
              <a:blipFill>
                <a:blip r:embed="rId3"/>
                <a:stretch>
                  <a:fillRect t="-3175" r="-1728" b="-8730"/>
                </a:stretch>
              </a:blipFill>
            </p:spPr>
            <p:txBody>
              <a:bodyPr/>
              <a:lstStyle/>
              <a:p>
                <a:r>
                  <a:rPr lang="en-US">
                    <a:noFill/>
                  </a:rPr>
                  <a:t> </a:t>
                </a:r>
              </a:p>
            </p:txBody>
          </p:sp>
        </mc:Fallback>
      </mc:AlternateContent>
    </p:spTree>
    <p:extLst>
      <p:ext uri="{BB962C8B-B14F-4D97-AF65-F5344CB8AC3E}">
        <p14:creationId xmlns:p14="http://schemas.microsoft.com/office/powerpoint/2010/main" val="297547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6238"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2">
            <a:extLst>
              <a:ext uri="{FF2B5EF4-FFF2-40B4-BE49-F238E27FC236}">
                <a16:creationId xmlns:a16="http://schemas.microsoft.com/office/drawing/2014/main" id="{CF5A586D-5EC8-91D6-CB49-A3E0D8A829A6}"/>
              </a:ext>
            </a:extLst>
          </p:cNvPr>
          <p:cNvSpPr/>
          <p:nvPr/>
        </p:nvSpPr>
        <p:spPr>
          <a:xfrm>
            <a:off x="1579418" y="-1"/>
            <a:ext cx="10609533" cy="64245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TextBox 20">
            <a:extLst>
              <a:ext uri="{FF2B5EF4-FFF2-40B4-BE49-F238E27FC236}">
                <a16:creationId xmlns:a16="http://schemas.microsoft.com/office/drawing/2014/main" id="{BFF32640-A8C1-1E49-AA61-2EDA6BCE955F}"/>
              </a:ext>
            </a:extLst>
          </p:cNvPr>
          <p:cNvSpPr txBox="1"/>
          <p:nvPr/>
        </p:nvSpPr>
        <p:spPr>
          <a:xfrm>
            <a:off x="6884184" y="247085"/>
            <a:ext cx="4537717"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Modeling</a:t>
            </a:r>
            <a:r>
              <a:rPr lang="zh-CN" altLang="en-US" sz="2000" b="1">
                <a:solidFill>
                  <a:srgbClr val="182053"/>
                </a:solidFill>
                <a:latin typeface="Helvetica Neue"/>
                <a:ea typeface="Helvetica Neue" panose="02000503000000020004" pitchFamily="2" charset="0"/>
                <a:cs typeface="Helvetica Neue" panose="02000503000000020004" pitchFamily="2" charset="0"/>
              </a:rPr>
              <a:t> </a:t>
            </a:r>
            <a:r>
              <a:rPr lang="en-US" altLang="zh-CN" sz="2000" b="1">
                <a:solidFill>
                  <a:srgbClr val="182053"/>
                </a:solidFill>
                <a:latin typeface="Helvetica Neue"/>
                <a:ea typeface="Helvetica Neue" panose="02000503000000020004" pitchFamily="2" charset="0"/>
                <a:cs typeface="Helvetica Neue" panose="02000503000000020004" pitchFamily="2" charset="0"/>
              </a:rPr>
              <a:t>&amp;</a:t>
            </a:r>
            <a:r>
              <a:rPr lang="zh-CN" altLang="en-US" sz="2000" b="1">
                <a:solidFill>
                  <a:srgbClr val="182053"/>
                </a:solidFill>
                <a:latin typeface="Helvetica Neue"/>
                <a:ea typeface="Helvetica Neue" panose="02000503000000020004" pitchFamily="2" charset="0"/>
                <a:cs typeface="Helvetica Neue" panose="02000503000000020004" pitchFamily="2" charset="0"/>
              </a:rPr>
              <a:t> </a:t>
            </a:r>
            <a:r>
              <a:rPr lang="fr-CA" sz="2000" b="1">
                <a:solidFill>
                  <a:schemeClr val="accent4"/>
                </a:solidFill>
                <a:latin typeface="Helvetica Neue"/>
                <a:ea typeface="Helvetica Neue" panose="02000503000000020004" pitchFamily="2" charset="0"/>
                <a:cs typeface="Helvetica Neue" panose="02000503000000020004" pitchFamily="2" charset="0"/>
              </a:rPr>
              <a:t>CORRELATION MATRIX</a:t>
            </a:r>
            <a:endParaRPr lang="fr-CA" sz="2000" b="1">
              <a:solidFill>
                <a:schemeClr val="accent4"/>
              </a:solidFill>
              <a:latin typeface="Helvetica Neue"/>
              <a:cs typeface="Calibri"/>
            </a:endParaRPr>
          </a:p>
        </p:txBody>
      </p:sp>
      <p:pic>
        <p:nvPicPr>
          <p:cNvPr id="22" name="Picture 13" descr="A chart with different colored squares&#10;&#10;Description automatically generated">
            <a:extLst>
              <a:ext uri="{FF2B5EF4-FFF2-40B4-BE49-F238E27FC236}">
                <a16:creationId xmlns:a16="http://schemas.microsoft.com/office/drawing/2014/main" id="{E3A9F66E-883E-EA42-81DA-323C79E0B1AF}"/>
              </a:ext>
            </a:extLst>
          </p:cNvPr>
          <p:cNvPicPr>
            <a:picLocks noChangeAspect="1"/>
          </p:cNvPicPr>
          <p:nvPr/>
        </p:nvPicPr>
        <p:blipFill>
          <a:blip r:embed="rId3"/>
          <a:stretch>
            <a:fillRect/>
          </a:stretch>
        </p:blipFill>
        <p:spPr>
          <a:xfrm>
            <a:off x="270450" y="966715"/>
            <a:ext cx="5362638" cy="4175788"/>
          </a:xfrm>
          <a:prstGeom prst="rect">
            <a:avLst/>
          </a:prstGeom>
        </p:spPr>
      </p:pic>
      <p:sp>
        <p:nvSpPr>
          <p:cNvPr id="23" name="TextBox 22">
            <a:extLst>
              <a:ext uri="{FF2B5EF4-FFF2-40B4-BE49-F238E27FC236}">
                <a16:creationId xmlns:a16="http://schemas.microsoft.com/office/drawing/2014/main" id="{82641522-C2A8-C149-B863-71042B428D27}"/>
              </a:ext>
            </a:extLst>
          </p:cNvPr>
          <p:cNvSpPr txBox="1"/>
          <p:nvPr/>
        </p:nvSpPr>
        <p:spPr>
          <a:xfrm>
            <a:off x="5814523" y="1493389"/>
            <a:ext cx="5979694" cy="3600986"/>
          </a:xfrm>
          <a:prstGeom prst="rect">
            <a:avLst/>
          </a:prstGeom>
          <a:noFill/>
        </p:spPr>
        <p:txBody>
          <a:bodyPr wrap="square" lIns="91440" tIns="45720" rIns="91440" bIns="45720" rtlCol="0" anchor="t">
            <a:spAutoFit/>
          </a:bodyPr>
          <a:lstStyle/>
          <a:p>
            <a:r>
              <a:rPr lang="en-CA">
                <a:solidFill>
                  <a:srgbClr val="182053"/>
                </a:solidFill>
                <a:latin typeface="Helvetica" pitchFamily="2" charset="0"/>
                <a:cs typeface="Calibri"/>
              </a:rPr>
              <a:t>The OLS model is susceptible to multicollinearity, necessitating manual variable elimination:</a:t>
            </a:r>
            <a:endParaRPr lang="en-CA" sz="1600">
              <a:solidFill>
                <a:srgbClr val="182053"/>
              </a:solidFill>
              <a:latin typeface="Helvetica" pitchFamily="2" charset="0"/>
              <a:cs typeface="Calibri"/>
            </a:endParaRPr>
          </a:p>
          <a:p>
            <a:endParaRPr lang="en-CA" sz="1600">
              <a:solidFill>
                <a:srgbClr val="182053"/>
              </a:solidFill>
              <a:latin typeface="Helvetica" pitchFamily="2" charset="0"/>
              <a:cs typeface="Calibri"/>
            </a:endParaRPr>
          </a:p>
          <a:p>
            <a:pPr marL="171450" indent="-171450">
              <a:buFont typeface="Arial" panose="020B0604020202020204" pitchFamily="34" charset="0"/>
              <a:buChar char="•"/>
            </a:pPr>
            <a:r>
              <a:rPr lang="en-CA" sz="1600">
                <a:solidFill>
                  <a:srgbClr val="182053"/>
                </a:solidFill>
                <a:latin typeface="Helvetica" pitchFamily="2" charset="0"/>
                <a:cs typeface="Calibri"/>
              </a:rPr>
              <a:t>Strong correlation (0.70) between POPYOUTH1524 and POPMALE1529 --&gt; Pick feature POPYOUTH1524</a:t>
            </a:r>
          </a:p>
          <a:p>
            <a:pPr marL="171450" indent="-171450">
              <a:buFont typeface="Arial" panose="020B0604020202020204" pitchFamily="34" charset="0"/>
              <a:buChar char="•"/>
            </a:pPr>
            <a:endParaRPr lang="en-CA" sz="1600">
              <a:solidFill>
                <a:srgbClr val="182053"/>
              </a:solidFill>
              <a:latin typeface="Helvetica" pitchFamily="2" charset="0"/>
              <a:cs typeface="Calibri"/>
            </a:endParaRPr>
          </a:p>
          <a:p>
            <a:pPr marL="171450" indent="-171450">
              <a:buFont typeface="Arial" panose="020B0604020202020204" pitchFamily="34" charset="0"/>
              <a:buChar char="•"/>
            </a:pPr>
            <a:r>
              <a:rPr lang="en-CA" sz="1600">
                <a:solidFill>
                  <a:srgbClr val="182053"/>
                </a:solidFill>
                <a:latin typeface="Helvetica" pitchFamily="2" charset="0"/>
                <a:cs typeface="Calibri"/>
              </a:rPr>
              <a:t>Strong correlation (0.93) between UNEMPLOYMENT and MALE_UNEMPLOYMENT --&gt; Pick feature UNEMPLOYMENT</a:t>
            </a:r>
          </a:p>
          <a:p>
            <a:pPr marL="171450" indent="-171450">
              <a:buFont typeface="Arial" panose="020B0604020202020204" pitchFamily="34" charset="0"/>
              <a:buChar char="•"/>
            </a:pPr>
            <a:endParaRPr lang="en-CA" sz="1600">
              <a:solidFill>
                <a:srgbClr val="182053"/>
              </a:solidFill>
              <a:latin typeface="Helvetica" pitchFamily="2" charset="0"/>
            </a:endParaRPr>
          </a:p>
          <a:p>
            <a:pPr marL="171450" indent="-171450">
              <a:buFont typeface="Arial" panose="020B0604020202020204" pitchFamily="34" charset="0"/>
              <a:buChar char="•"/>
            </a:pPr>
            <a:r>
              <a:rPr lang="en-CA" sz="1600">
                <a:solidFill>
                  <a:srgbClr val="182053"/>
                </a:solidFill>
                <a:latin typeface="Helvetica" pitchFamily="2" charset="0"/>
                <a:ea typeface="Helvetica Neue" panose="02000503000000020004" pitchFamily="2" charset="0"/>
                <a:cs typeface="Calibri"/>
              </a:rPr>
              <a:t>Strong  correlation (0.79) between UNEMPLOYMENT and UNSUITABLE_HOUSE --&gt; Pick UNEMPLOYMENT</a:t>
            </a:r>
          </a:p>
          <a:p>
            <a:pPr marL="171450" indent="-171450">
              <a:buFont typeface="Arial" panose="020B0604020202020204" pitchFamily="34" charset="0"/>
              <a:buChar char="•"/>
            </a:pPr>
            <a:endParaRPr lang="en-CA" sz="1600">
              <a:solidFill>
                <a:srgbClr val="182053"/>
              </a:solidFill>
              <a:latin typeface="Helvetica" pitchFamily="2" charset="0"/>
              <a:ea typeface="Helvetica Neue" panose="02000503000000020004" pitchFamily="2" charset="0"/>
              <a:cs typeface="Calibri"/>
            </a:endParaRPr>
          </a:p>
          <a:p>
            <a:pPr marL="171450" indent="-171450">
              <a:buFont typeface="Arial" panose="020B0604020202020204" pitchFamily="34" charset="0"/>
              <a:buChar char="•"/>
            </a:pPr>
            <a:r>
              <a:rPr lang="en-CA" sz="1600">
                <a:solidFill>
                  <a:srgbClr val="182053"/>
                </a:solidFill>
                <a:latin typeface="Helvetica" pitchFamily="2" charset="0"/>
                <a:ea typeface="Helvetica Neue" panose="02000503000000020004" pitchFamily="2" charset="0"/>
                <a:cs typeface="Calibri"/>
              </a:rPr>
              <a:t>Strong correlation (0.72) between UNAFFORDABLE_HOUSE and HIGHRISE --&gt; Pick UNAFFORDABLE_HOUSE</a:t>
            </a:r>
          </a:p>
        </p:txBody>
      </p:sp>
      <p:grpSp>
        <p:nvGrpSpPr>
          <p:cNvPr id="12" name="Group 11">
            <a:extLst>
              <a:ext uri="{FF2B5EF4-FFF2-40B4-BE49-F238E27FC236}">
                <a16:creationId xmlns:a16="http://schemas.microsoft.com/office/drawing/2014/main" id="{EF5ED450-2CF5-2CF4-5D78-089C445A164E}"/>
              </a:ext>
            </a:extLst>
          </p:cNvPr>
          <p:cNvGrpSpPr/>
          <p:nvPr/>
        </p:nvGrpSpPr>
        <p:grpSpPr>
          <a:xfrm>
            <a:off x="-3028" y="6487386"/>
            <a:ext cx="12188952" cy="318306"/>
            <a:chOff x="-3028" y="6487386"/>
            <a:chExt cx="12188952" cy="318306"/>
          </a:xfrm>
        </p:grpSpPr>
        <p:sp>
          <p:nvSpPr>
            <p:cNvPr id="14" name="TextBox 13">
              <a:extLst>
                <a:ext uri="{FF2B5EF4-FFF2-40B4-BE49-F238E27FC236}">
                  <a16:creationId xmlns:a16="http://schemas.microsoft.com/office/drawing/2014/main" id="{23B671B9-D28A-39A5-DB0E-EDAA4F5CCFB7}"/>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Modeling</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grpSp>
          <p:nvGrpSpPr>
            <p:cNvPr id="24" name="Group 23">
              <a:extLst>
                <a:ext uri="{FF2B5EF4-FFF2-40B4-BE49-F238E27FC236}">
                  <a16:creationId xmlns:a16="http://schemas.microsoft.com/office/drawing/2014/main" id="{2AA8205D-05C8-1D8A-EE67-BB1FBBA00B6D}"/>
                </a:ext>
              </a:extLst>
            </p:cNvPr>
            <p:cNvGrpSpPr>
              <a:grpSpLocks noChangeAspect="1"/>
            </p:cNvGrpSpPr>
            <p:nvPr/>
          </p:nvGrpSpPr>
          <p:grpSpPr>
            <a:xfrm>
              <a:off x="57151" y="6532370"/>
              <a:ext cx="1007999" cy="273322"/>
              <a:chOff x="4500574" y="1250125"/>
              <a:chExt cx="6486630" cy="1758940"/>
            </a:xfrm>
            <a:solidFill>
              <a:schemeClr val="bg1"/>
            </a:solidFill>
          </p:grpSpPr>
          <p:sp>
            <p:nvSpPr>
              <p:cNvPr id="25" name="Oval 24">
                <a:extLst>
                  <a:ext uri="{FF2B5EF4-FFF2-40B4-BE49-F238E27FC236}">
                    <a16:creationId xmlns:a16="http://schemas.microsoft.com/office/drawing/2014/main" id="{CDA0393C-22D9-D0B4-CCD7-DE9E7BAA1ED2}"/>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6" name="Oval 25">
                <a:extLst>
                  <a:ext uri="{FF2B5EF4-FFF2-40B4-BE49-F238E27FC236}">
                    <a16:creationId xmlns:a16="http://schemas.microsoft.com/office/drawing/2014/main" id="{653ED0B3-AEEE-3DCE-F461-3A4D463050FC}"/>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7" name="Rectangle 26">
                <a:extLst>
                  <a:ext uri="{FF2B5EF4-FFF2-40B4-BE49-F238E27FC236}">
                    <a16:creationId xmlns:a16="http://schemas.microsoft.com/office/drawing/2014/main" id="{03E87557-D90A-3771-0AA6-957E72497549}"/>
                  </a:ext>
                </a:extLst>
              </p:cNvPr>
              <p:cNvSpPr/>
              <p:nvPr/>
            </p:nvSpPr>
            <p:spPr>
              <a:xfrm>
                <a:off x="5373677" y="1250125"/>
                <a:ext cx="4717310"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grpSp>
      </p:grpSp>
      <p:sp>
        <p:nvSpPr>
          <p:cNvPr id="28" name="Rectangle 27">
            <a:extLst>
              <a:ext uri="{FF2B5EF4-FFF2-40B4-BE49-F238E27FC236}">
                <a16:creationId xmlns:a16="http://schemas.microsoft.com/office/drawing/2014/main" id="{A1BAD79F-1D11-CB2B-BAF4-C56B0D1CCB3C}"/>
              </a:ext>
            </a:extLst>
          </p:cNvPr>
          <p:cNvSpPr/>
          <p:nvPr/>
        </p:nvSpPr>
        <p:spPr>
          <a:xfrm>
            <a:off x="5814523" y="1083687"/>
            <a:ext cx="6192993"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b="1">
                <a:latin typeface="Helvetica" pitchFamily="2" charset="0"/>
              </a:rPr>
              <a:t>Exclusion for </a:t>
            </a:r>
            <a:r>
              <a:rPr lang="fr-CA" b="1" err="1">
                <a:latin typeface="Helvetica" pitchFamily="2" charset="0"/>
              </a:rPr>
              <a:t>Multicollinearity</a:t>
            </a:r>
            <a:endParaRPr lang="fr-CA" b="1">
              <a:latin typeface="Helvetica" pitchFamily="2" charset="0"/>
            </a:endParaRPr>
          </a:p>
        </p:txBody>
      </p:sp>
      <p:cxnSp>
        <p:nvCxnSpPr>
          <p:cNvPr id="8" name="直接箭头连接符 7">
            <a:extLst>
              <a:ext uri="{FF2B5EF4-FFF2-40B4-BE49-F238E27FC236}">
                <a16:creationId xmlns:a16="http://schemas.microsoft.com/office/drawing/2014/main" id="{3747F766-CE70-4B07-BF56-113DDF7B0FE7}"/>
              </a:ext>
            </a:extLst>
          </p:cNvPr>
          <p:cNvCxnSpPr>
            <a:cxnSpLocks/>
          </p:cNvCxnSpPr>
          <p:nvPr/>
        </p:nvCxnSpPr>
        <p:spPr>
          <a:xfrm flipH="1">
            <a:off x="5160039" y="3293882"/>
            <a:ext cx="878811" cy="472814"/>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直接箭头连接符 5">
            <a:extLst>
              <a:ext uri="{FF2B5EF4-FFF2-40B4-BE49-F238E27FC236}">
                <a16:creationId xmlns:a16="http://schemas.microsoft.com/office/drawing/2014/main" id="{90A9E4E5-9917-32A1-EAA7-D828DA93EA79}"/>
              </a:ext>
            </a:extLst>
          </p:cNvPr>
          <p:cNvCxnSpPr>
            <a:cxnSpLocks/>
          </p:cNvCxnSpPr>
          <p:nvPr/>
        </p:nvCxnSpPr>
        <p:spPr>
          <a:xfrm>
            <a:off x="2629249" y="826718"/>
            <a:ext cx="0" cy="773406"/>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5953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9 Things Toronto is Known For &amp; Famous For | Lyfepyle">
            <a:extLst>
              <a:ext uri="{FF2B5EF4-FFF2-40B4-BE49-F238E27FC236}">
                <a16:creationId xmlns:a16="http://schemas.microsoft.com/office/drawing/2014/main" id="{7BAD1D43-D9A6-6168-BEE4-93E372762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45C898-F284-9526-8E5D-E9F0413AAD4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2">
            <a:extLst>
              <a:ext uri="{FF2B5EF4-FFF2-40B4-BE49-F238E27FC236}">
                <a16:creationId xmlns:a16="http://schemas.microsoft.com/office/drawing/2014/main" id="{CF5A586D-5EC8-91D6-CB49-A3E0D8A829A6}"/>
              </a:ext>
            </a:extLst>
          </p:cNvPr>
          <p:cNvSpPr/>
          <p:nvPr/>
        </p:nvSpPr>
        <p:spPr>
          <a:xfrm>
            <a:off x="-3028" y="1"/>
            <a:ext cx="9669542" cy="6476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AC69064-ABF8-F137-39BB-85A7EEDEEDCB}"/>
              </a:ext>
            </a:extLst>
          </p:cNvPr>
          <p:cNvSpPr txBox="1"/>
          <p:nvPr/>
        </p:nvSpPr>
        <p:spPr>
          <a:xfrm>
            <a:off x="3048" y="1265408"/>
            <a:ext cx="12188952" cy="954107"/>
          </a:xfrm>
          <a:prstGeom prst="rect">
            <a:avLst/>
          </a:prstGeom>
          <a:noFill/>
        </p:spPr>
        <p:txBody>
          <a:bodyPr wrap="square" rtlCol="0">
            <a:spAutoFit/>
          </a:bodyPr>
          <a:lstStyle/>
          <a:p>
            <a:endPar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endParaRPr>
          </a:p>
          <a:p>
            <a:endPar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TextBox 20">
            <a:extLst>
              <a:ext uri="{FF2B5EF4-FFF2-40B4-BE49-F238E27FC236}">
                <a16:creationId xmlns:a16="http://schemas.microsoft.com/office/drawing/2014/main" id="{E60C28E7-6CA5-4648-83F4-7793FA5D985B}"/>
              </a:ext>
            </a:extLst>
          </p:cNvPr>
          <p:cNvSpPr txBox="1"/>
          <p:nvPr/>
        </p:nvSpPr>
        <p:spPr>
          <a:xfrm>
            <a:off x="192829" y="361961"/>
            <a:ext cx="2154757" cy="400110"/>
          </a:xfrm>
          <a:prstGeom prst="rect">
            <a:avLst/>
          </a:prstGeom>
          <a:noFill/>
        </p:spPr>
        <p:txBody>
          <a:bodyPr wrap="none" lIns="91440" tIns="45720" rIns="91440" bIns="45720" rtlCol="0" anchor="t">
            <a:spAutoFit/>
          </a:bodyPr>
          <a:lstStyle/>
          <a:p>
            <a:r>
              <a:rPr lang="fr-CA" sz="2000" b="1" err="1">
                <a:solidFill>
                  <a:srgbClr val="182053"/>
                </a:solidFill>
                <a:latin typeface="Helvetica Neue"/>
                <a:ea typeface="Helvetica Neue" panose="02000503000000020004" pitchFamily="2" charset="0"/>
                <a:cs typeface="Helvetica Neue" panose="02000503000000020004" pitchFamily="2" charset="0"/>
              </a:rPr>
              <a:t>Modeling</a:t>
            </a:r>
            <a:r>
              <a:rPr lang="zh-CN" altLang="en-US" sz="2000" b="1">
                <a:solidFill>
                  <a:srgbClr val="182053"/>
                </a:solidFill>
                <a:latin typeface="Helvetica Neue"/>
                <a:ea typeface="Helvetica Neue" panose="02000503000000020004" pitchFamily="2" charset="0"/>
                <a:cs typeface="Helvetica Neue" panose="02000503000000020004" pitchFamily="2" charset="0"/>
              </a:rPr>
              <a:t> </a:t>
            </a:r>
            <a:r>
              <a:rPr lang="en-US" altLang="zh-CN" sz="2000" b="1">
                <a:solidFill>
                  <a:srgbClr val="182053"/>
                </a:solidFill>
                <a:latin typeface="Helvetica Neue"/>
                <a:ea typeface="Helvetica Neue" panose="02000503000000020004" pitchFamily="2" charset="0"/>
                <a:cs typeface="Helvetica Neue" panose="02000503000000020004" pitchFamily="2" charset="0"/>
              </a:rPr>
              <a:t>&amp; </a:t>
            </a:r>
            <a:r>
              <a:rPr lang="en-US" altLang="zh-CN" sz="2000" b="1">
                <a:solidFill>
                  <a:schemeClr val="accent4"/>
                </a:solidFill>
                <a:latin typeface="Helvetica Neue"/>
                <a:ea typeface="Helvetica Neue" panose="02000503000000020004" pitchFamily="2" charset="0"/>
                <a:cs typeface="Helvetica Neue" panose="02000503000000020004" pitchFamily="2" charset="0"/>
              </a:rPr>
              <a:t>OLS</a:t>
            </a:r>
            <a:endParaRPr lang="fr-CA" sz="2000" b="1">
              <a:solidFill>
                <a:schemeClr val="accent4"/>
              </a:solidFill>
              <a:latin typeface="Helvetica Neue"/>
            </a:endParaRPr>
          </a:p>
        </p:txBody>
      </p:sp>
      <p:grpSp>
        <p:nvGrpSpPr>
          <p:cNvPr id="5" name="Group 4">
            <a:extLst>
              <a:ext uri="{FF2B5EF4-FFF2-40B4-BE49-F238E27FC236}">
                <a16:creationId xmlns:a16="http://schemas.microsoft.com/office/drawing/2014/main" id="{F6F6AFB8-6A8D-374F-7D63-4202F717E4E6}"/>
              </a:ext>
            </a:extLst>
          </p:cNvPr>
          <p:cNvGrpSpPr/>
          <p:nvPr/>
        </p:nvGrpSpPr>
        <p:grpSpPr>
          <a:xfrm>
            <a:off x="-3028" y="6487386"/>
            <a:ext cx="12188952" cy="318306"/>
            <a:chOff x="-3028" y="6487386"/>
            <a:chExt cx="12188952" cy="318306"/>
          </a:xfrm>
        </p:grpSpPr>
        <p:sp>
          <p:nvSpPr>
            <p:cNvPr id="6" name="TextBox 5">
              <a:extLst>
                <a:ext uri="{FF2B5EF4-FFF2-40B4-BE49-F238E27FC236}">
                  <a16:creationId xmlns:a16="http://schemas.microsoft.com/office/drawing/2014/main" id="{C79CF27F-ACE7-5D44-E392-99887DE6343C}"/>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Modeling</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grpSp>
          <p:nvGrpSpPr>
            <p:cNvPr id="8" name="Group 7">
              <a:extLst>
                <a:ext uri="{FF2B5EF4-FFF2-40B4-BE49-F238E27FC236}">
                  <a16:creationId xmlns:a16="http://schemas.microsoft.com/office/drawing/2014/main" id="{3ADC5FB6-EF67-C8F0-95C1-4A45324B83F1}"/>
                </a:ext>
              </a:extLst>
            </p:cNvPr>
            <p:cNvGrpSpPr>
              <a:grpSpLocks noChangeAspect="1"/>
            </p:cNvGrpSpPr>
            <p:nvPr/>
          </p:nvGrpSpPr>
          <p:grpSpPr>
            <a:xfrm>
              <a:off x="57151" y="6532370"/>
              <a:ext cx="1007999" cy="273322"/>
              <a:chOff x="4500574" y="1250125"/>
              <a:chExt cx="6486630" cy="1758940"/>
            </a:xfrm>
            <a:solidFill>
              <a:schemeClr val="bg1"/>
            </a:solidFill>
          </p:grpSpPr>
          <p:sp>
            <p:nvSpPr>
              <p:cNvPr id="9" name="Oval 8">
                <a:extLst>
                  <a:ext uri="{FF2B5EF4-FFF2-40B4-BE49-F238E27FC236}">
                    <a16:creationId xmlns:a16="http://schemas.microsoft.com/office/drawing/2014/main" id="{B7857BB8-AEFC-FC2B-D3CD-4BEBCADD14C7}"/>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0" name="Oval 9">
                <a:extLst>
                  <a:ext uri="{FF2B5EF4-FFF2-40B4-BE49-F238E27FC236}">
                    <a16:creationId xmlns:a16="http://schemas.microsoft.com/office/drawing/2014/main" id="{FE626017-A638-04B5-DFCB-A34D2F73FAD2}"/>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1" name="Rectangle 10">
                <a:extLst>
                  <a:ext uri="{FF2B5EF4-FFF2-40B4-BE49-F238E27FC236}">
                    <a16:creationId xmlns:a16="http://schemas.microsoft.com/office/drawing/2014/main" id="{ABD983E5-6883-CB92-6BAE-405B1969AADC}"/>
                  </a:ext>
                </a:extLst>
              </p:cNvPr>
              <p:cNvSpPr/>
              <p:nvPr/>
            </p:nvSpPr>
            <p:spPr>
              <a:xfrm>
                <a:off x="5373677" y="1250125"/>
                <a:ext cx="4717310"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grpSp>
      </p:grpSp>
      <p:pic>
        <p:nvPicPr>
          <p:cNvPr id="7" name="Picture 3" descr="A screen shot of a chart&#10;&#10;Description automatically generated">
            <a:extLst>
              <a:ext uri="{FF2B5EF4-FFF2-40B4-BE49-F238E27FC236}">
                <a16:creationId xmlns:a16="http://schemas.microsoft.com/office/drawing/2014/main" id="{0642ACDD-4FDA-3B06-BC7F-35D25A673F3D}"/>
              </a:ext>
            </a:extLst>
          </p:cNvPr>
          <p:cNvPicPr>
            <a:picLocks noChangeAspect="1"/>
          </p:cNvPicPr>
          <p:nvPr/>
        </p:nvPicPr>
        <p:blipFill>
          <a:blip r:embed="rId3"/>
          <a:stretch>
            <a:fillRect/>
          </a:stretch>
        </p:blipFill>
        <p:spPr>
          <a:xfrm>
            <a:off x="192828" y="2773605"/>
            <a:ext cx="3954185" cy="3693058"/>
          </a:xfrm>
          <a:prstGeom prst="rect">
            <a:avLst/>
          </a:prstGeom>
        </p:spPr>
      </p:pic>
      <p:sp>
        <p:nvSpPr>
          <p:cNvPr id="12" name="TextBox 11">
            <a:extLst>
              <a:ext uri="{FF2B5EF4-FFF2-40B4-BE49-F238E27FC236}">
                <a16:creationId xmlns:a16="http://schemas.microsoft.com/office/drawing/2014/main" id="{F1B26D78-6283-F3F8-C0F9-3072AD7E6436}"/>
              </a:ext>
            </a:extLst>
          </p:cNvPr>
          <p:cNvSpPr txBox="1"/>
          <p:nvPr/>
        </p:nvSpPr>
        <p:spPr>
          <a:xfrm>
            <a:off x="382334" y="2485809"/>
            <a:ext cx="3769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82053"/>
                </a:solidFill>
                <a:cs typeface="Calibri"/>
              </a:rPr>
              <a:t>Before dropping</a:t>
            </a:r>
          </a:p>
        </p:txBody>
      </p:sp>
      <p:pic>
        <p:nvPicPr>
          <p:cNvPr id="14" name="Picture 6" descr="A diagram of blue dots&#10;&#10;Description automatically generated">
            <a:extLst>
              <a:ext uri="{FF2B5EF4-FFF2-40B4-BE49-F238E27FC236}">
                <a16:creationId xmlns:a16="http://schemas.microsoft.com/office/drawing/2014/main" id="{96D2CD95-6C6A-D9B2-ACC3-08E37CA499F6}"/>
              </a:ext>
            </a:extLst>
          </p:cNvPr>
          <p:cNvPicPr>
            <a:picLocks noChangeAspect="1"/>
          </p:cNvPicPr>
          <p:nvPr/>
        </p:nvPicPr>
        <p:blipFill>
          <a:blip r:embed="rId4"/>
          <a:stretch>
            <a:fillRect/>
          </a:stretch>
        </p:blipFill>
        <p:spPr>
          <a:xfrm>
            <a:off x="4975163" y="2794980"/>
            <a:ext cx="3858127" cy="3485546"/>
          </a:xfrm>
          <a:prstGeom prst="rect">
            <a:avLst/>
          </a:prstGeom>
        </p:spPr>
      </p:pic>
      <p:sp>
        <p:nvSpPr>
          <p:cNvPr id="15" name="TextBox 14">
            <a:extLst>
              <a:ext uri="{FF2B5EF4-FFF2-40B4-BE49-F238E27FC236}">
                <a16:creationId xmlns:a16="http://schemas.microsoft.com/office/drawing/2014/main" id="{2510268F-2BD4-8771-CD0B-D8F6117247EF}"/>
              </a:ext>
            </a:extLst>
          </p:cNvPr>
          <p:cNvSpPr txBox="1"/>
          <p:nvPr/>
        </p:nvSpPr>
        <p:spPr>
          <a:xfrm>
            <a:off x="6265605" y="2486104"/>
            <a:ext cx="1554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82053"/>
                </a:solidFill>
                <a:cs typeface="Calibri"/>
              </a:rPr>
              <a:t>After dropping</a:t>
            </a:r>
          </a:p>
        </p:txBody>
      </p:sp>
      <p:sp>
        <p:nvSpPr>
          <p:cNvPr id="17" name="TextBox 16">
            <a:extLst>
              <a:ext uri="{FF2B5EF4-FFF2-40B4-BE49-F238E27FC236}">
                <a16:creationId xmlns:a16="http://schemas.microsoft.com/office/drawing/2014/main" id="{D5134FE7-D3FD-F926-FC68-71E1FC8B2835}"/>
              </a:ext>
            </a:extLst>
          </p:cNvPr>
          <p:cNvSpPr txBox="1"/>
          <p:nvPr/>
        </p:nvSpPr>
        <p:spPr>
          <a:xfrm>
            <a:off x="191303" y="776986"/>
            <a:ext cx="9263993" cy="1754326"/>
          </a:xfrm>
          <a:prstGeom prst="rect">
            <a:avLst/>
          </a:prstGeom>
          <a:noFill/>
        </p:spPr>
        <p:txBody>
          <a:bodyPr wrap="square">
            <a:spAutoFit/>
          </a:bodyPr>
          <a:lstStyle/>
          <a:p>
            <a:r>
              <a:rPr lang="en-US" sz="1800">
                <a:solidFill>
                  <a:srgbClr val="182053"/>
                </a:solidFill>
                <a:latin typeface="Calibri"/>
                <a:cs typeface="Calibri"/>
              </a:rPr>
              <a:t>The </a:t>
            </a:r>
            <a:r>
              <a:rPr lang="en-US" sz="1800" b="1">
                <a:solidFill>
                  <a:srgbClr val="182053"/>
                </a:solidFill>
                <a:latin typeface="Calibri"/>
                <a:cs typeface="Calibri"/>
              </a:rPr>
              <a:t>Ordinary Least Squares (OLS) model</a:t>
            </a:r>
            <a:r>
              <a:rPr lang="en-US" sz="1800">
                <a:solidFill>
                  <a:srgbClr val="182053"/>
                </a:solidFill>
                <a:latin typeface="Calibri"/>
                <a:cs typeface="Calibri"/>
              </a:rPr>
              <a:t> </a:t>
            </a:r>
            <a:r>
              <a:rPr lang="en-US">
                <a:solidFill>
                  <a:srgbClr val="182053"/>
                </a:solidFill>
                <a:latin typeface="Calibri"/>
                <a:cs typeface="Calibri"/>
              </a:rPr>
              <a:t>can be</a:t>
            </a:r>
            <a:r>
              <a:rPr lang="en-US" sz="1800">
                <a:solidFill>
                  <a:srgbClr val="182053"/>
                </a:solidFill>
                <a:latin typeface="Calibri"/>
                <a:cs typeface="Calibri"/>
              </a:rPr>
              <a:t> good choice because </a:t>
            </a:r>
            <a:r>
              <a:rPr lang="en-US">
                <a:solidFill>
                  <a:srgbClr val="182053"/>
                </a:solidFill>
                <a:latin typeface="Calibri"/>
                <a:cs typeface="Calibri"/>
              </a:rPr>
              <a:t>we place a higher emphasis on achieving interpretability rather than focusing solely on predictability.</a:t>
            </a:r>
          </a:p>
          <a:p>
            <a:endParaRPr lang="en-US">
              <a:solidFill>
                <a:srgbClr val="182053"/>
              </a:solidFill>
              <a:latin typeface="Calibri"/>
              <a:cs typeface="Calibri"/>
            </a:endParaRPr>
          </a:p>
          <a:p>
            <a:endParaRPr lang="en-US">
              <a:solidFill>
                <a:srgbClr val="182053"/>
              </a:solidFill>
              <a:latin typeface="Calibri"/>
              <a:cs typeface="Calibri"/>
            </a:endParaRPr>
          </a:p>
          <a:p>
            <a:endParaRPr lang="en-US">
              <a:solidFill>
                <a:srgbClr val="182053"/>
              </a:solidFill>
              <a:latin typeface="Calibri"/>
              <a:cs typeface="Calibri"/>
            </a:endParaRPr>
          </a:p>
          <a:p>
            <a:r>
              <a:rPr lang="en-US">
                <a:solidFill>
                  <a:srgbClr val="182053"/>
                </a:solidFill>
                <a:latin typeface="Calibri"/>
                <a:cs typeface="Calibri"/>
              </a:rPr>
              <a:t>OLS model is sensitive to outliers so 15 data have been dropped.</a:t>
            </a:r>
          </a:p>
        </p:txBody>
      </p:sp>
      <p:sp>
        <p:nvSpPr>
          <p:cNvPr id="18" name="Rectangle 17">
            <a:extLst>
              <a:ext uri="{FF2B5EF4-FFF2-40B4-BE49-F238E27FC236}">
                <a16:creationId xmlns:a16="http://schemas.microsoft.com/office/drawing/2014/main" id="{1D67D37E-52E5-CB49-876F-3D04B5534097}"/>
              </a:ext>
            </a:extLst>
          </p:cNvPr>
          <p:cNvSpPr/>
          <p:nvPr/>
        </p:nvSpPr>
        <p:spPr>
          <a:xfrm>
            <a:off x="275527" y="1720733"/>
            <a:ext cx="9179769" cy="409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b="1" err="1">
                <a:latin typeface="Helvetica" pitchFamily="2" charset="0"/>
              </a:rPr>
              <a:t>Outlier</a:t>
            </a:r>
            <a:r>
              <a:rPr lang="fr-CA" b="1">
                <a:latin typeface="Helvetica" pitchFamily="2" charset="0"/>
              </a:rPr>
              <a:t> Exclusion</a:t>
            </a:r>
          </a:p>
        </p:txBody>
      </p:sp>
    </p:spTree>
    <p:extLst>
      <p:ext uri="{BB962C8B-B14F-4D97-AF65-F5344CB8AC3E}">
        <p14:creationId xmlns:p14="http://schemas.microsoft.com/office/powerpoint/2010/main" val="111310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4841925-6A69-9849-AE58-F9E058164B84}"/>
              </a:ext>
            </a:extLst>
          </p:cNvPr>
          <p:cNvSpPr/>
          <p:nvPr/>
        </p:nvSpPr>
        <p:spPr>
          <a:xfrm>
            <a:off x="4267800" y="1063057"/>
            <a:ext cx="3563237" cy="2627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194" name="Picture 2" descr="11 Toronto buildings designed by internationally renowned architects |  Livabl">
            <a:extLst>
              <a:ext uri="{FF2B5EF4-FFF2-40B4-BE49-F238E27FC236}">
                <a16:creationId xmlns:a16="http://schemas.microsoft.com/office/drawing/2014/main" id="{05E235E1-05BC-C863-E1F9-8CD7B16361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74CCF6-11CA-CE14-B0C9-D66F2FB60BCA}"/>
              </a:ext>
            </a:extLst>
          </p:cNvPr>
          <p:cNvSpPr/>
          <p:nvPr/>
        </p:nvSpPr>
        <p:spPr>
          <a:xfrm>
            <a:off x="16227"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a:t>≈</a:t>
            </a:r>
          </a:p>
        </p:txBody>
      </p:sp>
      <p:sp>
        <p:nvSpPr>
          <p:cNvPr id="10" name="Rectangle 9">
            <a:extLst>
              <a:ext uri="{FF2B5EF4-FFF2-40B4-BE49-F238E27FC236}">
                <a16:creationId xmlns:a16="http://schemas.microsoft.com/office/drawing/2014/main" id="{307C885F-B5C7-A464-123B-7B904F5F9FCB}"/>
              </a:ext>
            </a:extLst>
          </p:cNvPr>
          <p:cNvSpPr/>
          <p:nvPr/>
        </p:nvSpPr>
        <p:spPr>
          <a:xfrm>
            <a:off x="203200" y="207660"/>
            <a:ext cx="11795972" cy="6186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829386CC-35FF-B0D6-6259-A40BDAC7D102}"/>
              </a:ext>
            </a:extLst>
          </p:cNvPr>
          <p:cNvSpPr txBox="1"/>
          <p:nvPr/>
        </p:nvSpPr>
        <p:spPr>
          <a:xfrm>
            <a:off x="2278780" y="1872868"/>
            <a:ext cx="1306586" cy="1600438"/>
          </a:xfrm>
          <a:prstGeom prst="rect">
            <a:avLst/>
          </a:prstGeom>
          <a:noFill/>
        </p:spPr>
        <p:txBody>
          <a:bodyPr wrap="square" rtlCol="0">
            <a:spAutoFit/>
          </a:bodyPr>
          <a:lstStyle/>
          <a:p>
            <a:r>
              <a:rPr lang="en-CA" sz="1400">
                <a:solidFill>
                  <a:srgbClr val="192053"/>
                </a:solidFill>
                <a:latin typeface="Helvetica Neue"/>
              </a:rPr>
              <a:t>This plot shows that higher dropout rate will lead to higher crime rate.</a:t>
            </a:r>
          </a:p>
        </p:txBody>
      </p:sp>
      <p:sp>
        <p:nvSpPr>
          <p:cNvPr id="14" name="TextBox 13">
            <a:extLst>
              <a:ext uri="{FF2B5EF4-FFF2-40B4-BE49-F238E27FC236}">
                <a16:creationId xmlns:a16="http://schemas.microsoft.com/office/drawing/2014/main" id="{A4D245F1-B638-BAFB-2277-BB3868C3ED7F}"/>
              </a:ext>
            </a:extLst>
          </p:cNvPr>
          <p:cNvSpPr txBox="1"/>
          <p:nvPr/>
        </p:nvSpPr>
        <p:spPr>
          <a:xfrm>
            <a:off x="325250" y="1064159"/>
            <a:ext cx="3137871" cy="307777"/>
          </a:xfrm>
          <a:prstGeom prst="rect">
            <a:avLst/>
          </a:prstGeom>
          <a:noFill/>
        </p:spPr>
        <p:txBody>
          <a:bodyPr wrap="square" rtlCol="0">
            <a:spAutoFit/>
          </a:bodyPr>
          <a:lstStyle/>
          <a:p>
            <a:pPr algn="ctr"/>
            <a:r>
              <a:rPr lang="en-CA" sz="1400" b="1">
                <a:latin typeface="Helvetica Neue"/>
                <a:ea typeface="Helvetica Neue" panose="02000503000000020004" pitchFamily="2" charset="0"/>
                <a:cs typeface="Helvetica Neue" panose="02000503000000020004" pitchFamily="2" charset="0"/>
              </a:rPr>
              <a:t>Dropout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C94AADB9-1568-9D37-A15A-5F3160CD2FB2}"/>
              </a:ext>
            </a:extLst>
          </p:cNvPr>
          <p:cNvSpPr txBox="1"/>
          <p:nvPr/>
        </p:nvSpPr>
        <p:spPr>
          <a:xfrm>
            <a:off x="6482756" y="1903917"/>
            <a:ext cx="1323049" cy="1169551"/>
          </a:xfrm>
          <a:prstGeom prst="rect">
            <a:avLst/>
          </a:prstGeom>
          <a:noFill/>
        </p:spPr>
        <p:txBody>
          <a:bodyPr wrap="square" rtlCol="0">
            <a:spAutoFit/>
          </a:bodyPr>
          <a:lstStyle/>
          <a:p>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The Higher low income rate will lead to higher crime rate.</a:t>
            </a:r>
          </a:p>
        </p:txBody>
      </p:sp>
      <p:sp>
        <p:nvSpPr>
          <p:cNvPr id="19" name="Rectangle 18">
            <a:extLst>
              <a:ext uri="{FF2B5EF4-FFF2-40B4-BE49-F238E27FC236}">
                <a16:creationId xmlns:a16="http://schemas.microsoft.com/office/drawing/2014/main" id="{E1E28777-F786-A2E2-18AC-9066A7C3D28A}"/>
              </a:ext>
            </a:extLst>
          </p:cNvPr>
          <p:cNvSpPr/>
          <p:nvPr/>
        </p:nvSpPr>
        <p:spPr>
          <a:xfrm>
            <a:off x="8485817" y="1403388"/>
            <a:ext cx="3469306" cy="2254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1D9BE32-BD09-1823-A7DD-F919B19D735B}"/>
              </a:ext>
            </a:extLst>
          </p:cNvPr>
          <p:cNvSpPr txBox="1"/>
          <p:nvPr/>
        </p:nvSpPr>
        <p:spPr>
          <a:xfrm>
            <a:off x="2264207" y="4540949"/>
            <a:ext cx="1401396" cy="1384995"/>
          </a:xfrm>
          <a:prstGeom prst="rect">
            <a:avLst/>
          </a:prstGeom>
          <a:noFill/>
        </p:spPr>
        <p:txBody>
          <a:bodyPr wrap="square" rtlCol="0">
            <a:spAutoFit/>
          </a:bodyPr>
          <a:lstStyle/>
          <a:p>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The higher unemployment rate will lead to higher crime rate, positive correlation.</a:t>
            </a:r>
          </a:p>
        </p:txBody>
      </p:sp>
      <p:sp>
        <p:nvSpPr>
          <p:cNvPr id="27" name="Rectangle 26">
            <a:extLst>
              <a:ext uri="{FF2B5EF4-FFF2-40B4-BE49-F238E27FC236}">
                <a16:creationId xmlns:a16="http://schemas.microsoft.com/office/drawing/2014/main" id="{900AA1DD-A075-2981-21D9-88BDC75232E0}"/>
              </a:ext>
            </a:extLst>
          </p:cNvPr>
          <p:cNvSpPr/>
          <p:nvPr/>
        </p:nvSpPr>
        <p:spPr>
          <a:xfrm>
            <a:off x="4342277" y="4107989"/>
            <a:ext cx="3469306" cy="2254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Rectangle 30">
            <a:extLst>
              <a:ext uri="{FF2B5EF4-FFF2-40B4-BE49-F238E27FC236}">
                <a16:creationId xmlns:a16="http://schemas.microsoft.com/office/drawing/2014/main" id="{2BDF25B4-92BC-F61E-472C-B5053D961653}"/>
              </a:ext>
            </a:extLst>
          </p:cNvPr>
          <p:cNvSpPr/>
          <p:nvPr/>
        </p:nvSpPr>
        <p:spPr>
          <a:xfrm>
            <a:off x="8451282" y="4107989"/>
            <a:ext cx="3469306" cy="2254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34" descr="A graph of blue dots&#10;&#10;Description automatically generated">
            <a:extLst>
              <a:ext uri="{FF2B5EF4-FFF2-40B4-BE49-F238E27FC236}">
                <a16:creationId xmlns:a16="http://schemas.microsoft.com/office/drawing/2014/main" id="{1EF480AD-DAC5-A387-3C24-3F753E90D2A8}"/>
              </a:ext>
            </a:extLst>
          </p:cNvPr>
          <p:cNvPicPr>
            <a:picLocks noChangeAspect="1"/>
          </p:cNvPicPr>
          <p:nvPr/>
        </p:nvPicPr>
        <p:blipFill>
          <a:blip r:embed="rId3"/>
          <a:stretch>
            <a:fillRect/>
          </a:stretch>
        </p:blipFill>
        <p:spPr>
          <a:xfrm>
            <a:off x="203200" y="1397270"/>
            <a:ext cx="2072552" cy="2260060"/>
          </a:xfrm>
          <a:prstGeom prst="rect">
            <a:avLst/>
          </a:prstGeom>
        </p:spPr>
      </p:pic>
      <p:pic>
        <p:nvPicPr>
          <p:cNvPr id="36" name="图片 16" descr="图表, 散点图&#10;&#10;已自动生成说明">
            <a:extLst>
              <a:ext uri="{FF2B5EF4-FFF2-40B4-BE49-F238E27FC236}">
                <a16:creationId xmlns:a16="http://schemas.microsoft.com/office/drawing/2014/main" id="{E940525C-36CF-774A-821C-30ADC53C513E}"/>
              </a:ext>
            </a:extLst>
          </p:cNvPr>
          <p:cNvPicPr>
            <a:picLocks noChangeAspect="1"/>
          </p:cNvPicPr>
          <p:nvPr/>
        </p:nvPicPr>
        <p:blipFill>
          <a:blip r:embed="rId4"/>
          <a:stretch>
            <a:fillRect/>
          </a:stretch>
        </p:blipFill>
        <p:spPr>
          <a:xfrm>
            <a:off x="4416937" y="1491120"/>
            <a:ext cx="1975694" cy="2037833"/>
          </a:xfrm>
          <a:prstGeom prst="rect">
            <a:avLst/>
          </a:prstGeom>
        </p:spPr>
      </p:pic>
      <p:sp>
        <p:nvSpPr>
          <p:cNvPr id="38" name="TextBox 37">
            <a:extLst>
              <a:ext uri="{FF2B5EF4-FFF2-40B4-BE49-F238E27FC236}">
                <a16:creationId xmlns:a16="http://schemas.microsoft.com/office/drawing/2014/main" id="{C2D21864-1553-B348-AB19-82D3D0416EF2}"/>
              </a:ext>
            </a:extLst>
          </p:cNvPr>
          <p:cNvSpPr txBox="1"/>
          <p:nvPr/>
        </p:nvSpPr>
        <p:spPr>
          <a:xfrm>
            <a:off x="4507994" y="1090170"/>
            <a:ext cx="3137871" cy="307777"/>
          </a:xfrm>
          <a:prstGeom prst="rect">
            <a:avLst/>
          </a:prstGeom>
          <a:noFill/>
        </p:spPr>
        <p:txBody>
          <a:bodyPr wrap="square" rtlCol="0">
            <a:spAutoFit/>
          </a:bodyPr>
          <a:lstStyle/>
          <a:p>
            <a:pPr algn="ctr"/>
            <a:r>
              <a:rPr lang="en-CA" sz="1400" b="1">
                <a:latin typeface="Helvetica Neue"/>
                <a:ea typeface="Helvetica Neue" panose="02000503000000020004" pitchFamily="2" charset="0"/>
                <a:cs typeface="Helvetica Neue" panose="02000503000000020004" pitchFamily="2" charset="0"/>
              </a:rPr>
              <a:t>Low Income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21" descr="A graph with blue dots&#10;&#10;Description automatically generated">
            <a:extLst>
              <a:ext uri="{FF2B5EF4-FFF2-40B4-BE49-F238E27FC236}">
                <a16:creationId xmlns:a16="http://schemas.microsoft.com/office/drawing/2014/main" id="{6CB91656-C8C0-E649-89BE-DAEB819564DA}"/>
              </a:ext>
            </a:extLst>
          </p:cNvPr>
          <p:cNvPicPr>
            <a:picLocks noChangeAspect="1"/>
          </p:cNvPicPr>
          <p:nvPr/>
        </p:nvPicPr>
        <p:blipFill>
          <a:blip r:embed="rId5"/>
          <a:stretch>
            <a:fillRect/>
          </a:stretch>
        </p:blipFill>
        <p:spPr>
          <a:xfrm>
            <a:off x="8591481" y="1491120"/>
            <a:ext cx="1923616" cy="2037833"/>
          </a:xfrm>
          <a:prstGeom prst="rect">
            <a:avLst/>
          </a:prstGeom>
        </p:spPr>
      </p:pic>
      <p:sp>
        <p:nvSpPr>
          <p:cNvPr id="40" name="TextBox 39">
            <a:extLst>
              <a:ext uri="{FF2B5EF4-FFF2-40B4-BE49-F238E27FC236}">
                <a16:creationId xmlns:a16="http://schemas.microsoft.com/office/drawing/2014/main" id="{0D8C9F51-2862-124C-A8EA-F89E543B685D}"/>
              </a:ext>
            </a:extLst>
          </p:cNvPr>
          <p:cNvSpPr txBox="1"/>
          <p:nvPr/>
        </p:nvSpPr>
        <p:spPr>
          <a:xfrm>
            <a:off x="8171043" y="1067967"/>
            <a:ext cx="3884056" cy="307777"/>
          </a:xfrm>
          <a:prstGeom prst="rect">
            <a:avLst/>
          </a:prstGeom>
          <a:noFill/>
        </p:spPr>
        <p:txBody>
          <a:bodyPr wrap="square" rtlCol="0">
            <a:spAutoFit/>
          </a:bodyPr>
          <a:lstStyle/>
          <a:p>
            <a:pPr algn="ctr"/>
            <a:r>
              <a:rPr lang="en-CA" sz="1400" b="1">
                <a:latin typeface="Helvetica Neue"/>
                <a:ea typeface="Helvetica Neue" panose="02000503000000020004" pitchFamily="2" charset="0"/>
                <a:cs typeface="Helvetica Neue" panose="02000503000000020004" pitchFamily="2" charset="0"/>
              </a:rPr>
              <a:t>Unaffordable House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TextBox 40">
            <a:extLst>
              <a:ext uri="{FF2B5EF4-FFF2-40B4-BE49-F238E27FC236}">
                <a16:creationId xmlns:a16="http://schemas.microsoft.com/office/drawing/2014/main" id="{4086077A-B2C1-7C4D-80CF-0DFFCA9A22E3}"/>
              </a:ext>
            </a:extLst>
          </p:cNvPr>
          <p:cNvSpPr txBox="1"/>
          <p:nvPr/>
        </p:nvSpPr>
        <p:spPr>
          <a:xfrm>
            <a:off x="10516388" y="1992422"/>
            <a:ext cx="1368756" cy="1384995"/>
          </a:xfrm>
          <a:prstGeom prst="rect">
            <a:avLst/>
          </a:prstGeom>
          <a:noFill/>
        </p:spPr>
        <p:txBody>
          <a:bodyPr wrap="square" rtlCol="0">
            <a:spAutoFit/>
          </a:bodyPr>
          <a:lstStyle/>
          <a:p>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The correlation between</a:t>
            </a:r>
            <a:r>
              <a:rPr lang="zh-CN" altLang="en-US"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 </a:t>
            </a:r>
            <a:r>
              <a:rPr lang="en-CA" altLang="zh-CN"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unaffordable house and crime rate </a:t>
            </a:r>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is not strong.</a:t>
            </a:r>
          </a:p>
        </p:txBody>
      </p:sp>
      <p:pic>
        <p:nvPicPr>
          <p:cNvPr id="42" name="图片 19" descr="图表, 散点图&#10;&#10;已自动生成说明">
            <a:extLst>
              <a:ext uri="{FF2B5EF4-FFF2-40B4-BE49-F238E27FC236}">
                <a16:creationId xmlns:a16="http://schemas.microsoft.com/office/drawing/2014/main" id="{684B9348-DA4E-6741-85AE-41928C93AA32}"/>
              </a:ext>
            </a:extLst>
          </p:cNvPr>
          <p:cNvPicPr>
            <a:picLocks noChangeAspect="1"/>
          </p:cNvPicPr>
          <p:nvPr/>
        </p:nvPicPr>
        <p:blipFill>
          <a:blip r:embed="rId6"/>
          <a:stretch>
            <a:fillRect/>
          </a:stretch>
        </p:blipFill>
        <p:spPr>
          <a:xfrm>
            <a:off x="249036" y="4185575"/>
            <a:ext cx="2026716" cy="2025220"/>
          </a:xfrm>
          <a:prstGeom prst="rect">
            <a:avLst/>
          </a:prstGeom>
        </p:spPr>
      </p:pic>
      <p:sp>
        <p:nvSpPr>
          <p:cNvPr id="43" name="TextBox 42">
            <a:extLst>
              <a:ext uri="{FF2B5EF4-FFF2-40B4-BE49-F238E27FC236}">
                <a16:creationId xmlns:a16="http://schemas.microsoft.com/office/drawing/2014/main" id="{3239A378-C222-754D-B62E-6ABFCAB3A60C}"/>
              </a:ext>
            </a:extLst>
          </p:cNvPr>
          <p:cNvSpPr txBox="1"/>
          <p:nvPr/>
        </p:nvSpPr>
        <p:spPr>
          <a:xfrm>
            <a:off x="325251" y="3784505"/>
            <a:ext cx="3137871" cy="307777"/>
          </a:xfrm>
          <a:prstGeom prst="rect">
            <a:avLst/>
          </a:prstGeom>
          <a:noFill/>
        </p:spPr>
        <p:txBody>
          <a:bodyPr wrap="square" rtlCol="0">
            <a:spAutoFit/>
          </a:bodyPr>
          <a:lstStyle/>
          <a:p>
            <a:pPr algn="ctr"/>
            <a:r>
              <a:rPr lang="en-CA" sz="1400" b="1">
                <a:latin typeface="Helvetica Neue"/>
                <a:ea typeface="Helvetica Neue" panose="02000503000000020004" pitchFamily="2" charset="0"/>
                <a:cs typeface="Helvetica Neue" panose="02000503000000020004" pitchFamily="2" charset="0"/>
              </a:rPr>
              <a:t>Unemployment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4" name="图片 14" descr="图表, 散点图&#10;&#10;已自动生成说明">
            <a:extLst>
              <a:ext uri="{FF2B5EF4-FFF2-40B4-BE49-F238E27FC236}">
                <a16:creationId xmlns:a16="http://schemas.microsoft.com/office/drawing/2014/main" id="{1B6DDD83-CD25-FA49-88C9-423512E7AC29}"/>
              </a:ext>
            </a:extLst>
          </p:cNvPr>
          <p:cNvPicPr>
            <a:picLocks noChangeAspect="1"/>
          </p:cNvPicPr>
          <p:nvPr/>
        </p:nvPicPr>
        <p:blipFill>
          <a:blip r:embed="rId7"/>
          <a:stretch>
            <a:fillRect/>
          </a:stretch>
        </p:blipFill>
        <p:spPr>
          <a:xfrm>
            <a:off x="4376812" y="4172959"/>
            <a:ext cx="2107641" cy="2029885"/>
          </a:xfrm>
          <a:prstGeom prst="rect">
            <a:avLst/>
          </a:prstGeom>
        </p:spPr>
      </p:pic>
      <p:sp>
        <p:nvSpPr>
          <p:cNvPr id="45" name="TextBox 44">
            <a:extLst>
              <a:ext uri="{FF2B5EF4-FFF2-40B4-BE49-F238E27FC236}">
                <a16:creationId xmlns:a16="http://schemas.microsoft.com/office/drawing/2014/main" id="{F67C65DC-7642-4143-AAEA-62A8258684F6}"/>
              </a:ext>
            </a:extLst>
          </p:cNvPr>
          <p:cNvSpPr txBox="1"/>
          <p:nvPr/>
        </p:nvSpPr>
        <p:spPr>
          <a:xfrm>
            <a:off x="6423454" y="4411363"/>
            <a:ext cx="1401396" cy="1815882"/>
          </a:xfrm>
          <a:prstGeom prst="rect">
            <a:avLst/>
          </a:prstGeom>
          <a:noFill/>
        </p:spPr>
        <p:txBody>
          <a:bodyPr wrap="square" rtlCol="0">
            <a:spAutoFit/>
          </a:bodyPr>
          <a:lstStyle/>
          <a:p>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The higher  population of youth (age 15-24) rate will lead to higher crime rate, positive correlation.</a:t>
            </a:r>
          </a:p>
        </p:txBody>
      </p:sp>
      <p:sp>
        <p:nvSpPr>
          <p:cNvPr id="46" name="TextBox 45">
            <a:extLst>
              <a:ext uri="{FF2B5EF4-FFF2-40B4-BE49-F238E27FC236}">
                <a16:creationId xmlns:a16="http://schemas.microsoft.com/office/drawing/2014/main" id="{54A6A8F9-EF36-EE40-8070-6438E2D347A5}"/>
              </a:ext>
            </a:extLst>
          </p:cNvPr>
          <p:cNvSpPr txBox="1"/>
          <p:nvPr/>
        </p:nvSpPr>
        <p:spPr>
          <a:xfrm>
            <a:off x="4435476" y="3795439"/>
            <a:ext cx="3137871" cy="307777"/>
          </a:xfrm>
          <a:prstGeom prst="rect">
            <a:avLst/>
          </a:prstGeom>
          <a:noFill/>
        </p:spPr>
        <p:txBody>
          <a:bodyPr wrap="square" rtlCol="0">
            <a:spAutoFit/>
          </a:bodyPr>
          <a:lstStyle/>
          <a:p>
            <a:pPr algn="ctr"/>
            <a:r>
              <a:rPr lang="en-CA" sz="1400" b="1">
                <a:latin typeface="Helvetica Neue"/>
                <a:ea typeface="Helvetica Neue" panose="02000503000000020004" pitchFamily="2" charset="0"/>
                <a:cs typeface="Helvetica Neue" panose="02000503000000020004" pitchFamily="2" charset="0"/>
              </a:rPr>
              <a:t>Popyouth1542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Picture 20" descr="A graph of blue dots&#10;&#10;Description automatically generated">
            <a:extLst>
              <a:ext uri="{FF2B5EF4-FFF2-40B4-BE49-F238E27FC236}">
                <a16:creationId xmlns:a16="http://schemas.microsoft.com/office/drawing/2014/main" id="{E6B2FE8C-D338-844C-82CC-8083486EC0D6}"/>
              </a:ext>
            </a:extLst>
          </p:cNvPr>
          <p:cNvPicPr>
            <a:picLocks noChangeAspect="1"/>
          </p:cNvPicPr>
          <p:nvPr/>
        </p:nvPicPr>
        <p:blipFill>
          <a:blip r:embed="rId8"/>
          <a:stretch>
            <a:fillRect/>
          </a:stretch>
        </p:blipFill>
        <p:spPr>
          <a:xfrm>
            <a:off x="8513491" y="4222485"/>
            <a:ext cx="2001606" cy="2038713"/>
          </a:xfrm>
          <a:prstGeom prst="rect">
            <a:avLst/>
          </a:prstGeom>
        </p:spPr>
      </p:pic>
      <p:sp>
        <p:nvSpPr>
          <p:cNvPr id="48" name="TextBox 47">
            <a:extLst>
              <a:ext uri="{FF2B5EF4-FFF2-40B4-BE49-F238E27FC236}">
                <a16:creationId xmlns:a16="http://schemas.microsoft.com/office/drawing/2014/main" id="{3181CDEA-C854-374A-8865-2EE2B4CD611F}"/>
              </a:ext>
            </a:extLst>
          </p:cNvPr>
          <p:cNvSpPr txBox="1"/>
          <p:nvPr/>
        </p:nvSpPr>
        <p:spPr>
          <a:xfrm>
            <a:off x="10616214" y="4432885"/>
            <a:ext cx="1401396" cy="1600438"/>
          </a:xfrm>
          <a:prstGeom prst="rect">
            <a:avLst/>
          </a:prstGeom>
          <a:noFill/>
        </p:spPr>
        <p:txBody>
          <a:bodyPr wrap="square" rtlCol="0">
            <a:spAutoFit/>
          </a:bodyPr>
          <a:lstStyle/>
          <a:p>
            <a:r>
              <a:rPr lang="en-CA" sz="1400">
                <a:solidFill>
                  <a:srgbClr val="192053"/>
                </a:solidFill>
                <a:latin typeface="Helvetica Neue" panose="02000503000000020004" pitchFamily="2" charset="0"/>
                <a:ea typeface="Helvetica Neue" panose="02000503000000020004" pitchFamily="2" charset="0"/>
                <a:cs typeface="Helvetica Neue" panose="02000503000000020004" pitchFamily="2" charset="0"/>
              </a:rPr>
              <a:t>The lower person living alone rate will lead to higher crime rate, negative correlation.</a:t>
            </a:r>
          </a:p>
        </p:txBody>
      </p:sp>
      <p:sp>
        <p:nvSpPr>
          <p:cNvPr id="49" name="TextBox 48">
            <a:extLst>
              <a:ext uri="{FF2B5EF4-FFF2-40B4-BE49-F238E27FC236}">
                <a16:creationId xmlns:a16="http://schemas.microsoft.com/office/drawing/2014/main" id="{E422FD51-F920-BA46-B7C9-13E7C82F095E}"/>
              </a:ext>
            </a:extLst>
          </p:cNvPr>
          <p:cNvSpPr txBox="1"/>
          <p:nvPr/>
        </p:nvSpPr>
        <p:spPr>
          <a:xfrm>
            <a:off x="8544135" y="3768422"/>
            <a:ext cx="3137871" cy="307777"/>
          </a:xfrm>
          <a:prstGeom prst="rect">
            <a:avLst/>
          </a:prstGeom>
          <a:noFill/>
        </p:spPr>
        <p:txBody>
          <a:bodyPr wrap="square" rtlCol="0">
            <a:spAutoFit/>
          </a:bodyPr>
          <a:lstStyle/>
          <a:p>
            <a:pPr algn="ctr"/>
            <a:r>
              <a:rPr lang="en-CA" sz="1400" b="1" err="1">
                <a:latin typeface="Helvetica Neue"/>
                <a:ea typeface="Helvetica Neue" panose="02000503000000020004" pitchFamily="2" charset="0"/>
                <a:cs typeface="Helvetica Neue" panose="02000503000000020004" pitchFamily="2" charset="0"/>
              </a:rPr>
              <a:t>Sociolonely</a:t>
            </a:r>
            <a:r>
              <a:rPr lang="en-CA" sz="1400" b="1">
                <a:latin typeface="Helvetica Neue"/>
                <a:ea typeface="Helvetica Neue" panose="02000503000000020004" pitchFamily="2" charset="0"/>
                <a:cs typeface="Helvetica Neue" panose="02000503000000020004" pitchFamily="2" charset="0"/>
              </a:rPr>
              <a:t> VS Crime Rate</a:t>
            </a:r>
            <a:endParaRPr lang="en-CA" sz="1400" b="1">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5" name="Straight Connector 34">
            <a:extLst>
              <a:ext uri="{FF2B5EF4-FFF2-40B4-BE49-F238E27FC236}">
                <a16:creationId xmlns:a16="http://schemas.microsoft.com/office/drawing/2014/main" id="{0DA50AAF-68F7-A94B-9689-EA2112E2A50C}"/>
              </a:ext>
            </a:extLst>
          </p:cNvPr>
          <p:cNvCxnSpPr/>
          <p:nvPr/>
        </p:nvCxnSpPr>
        <p:spPr>
          <a:xfrm>
            <a:off x="3823855" y="1063057"/>
            <a:ext cx="0" cy="5198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F44F3EF-CA5C-4345-BF7C-83F4DF8DFE66}"/>
              </a:ext>
            </a:extLst>
          </p:cNvPr>
          <p:cNvCxnSpPr/>
          <p:nvPr/>
        </p:nvCxnSpPr>
        <p:spPr>
          <a:xfrm>
            <a:off x="8157189" y="1063057"/>
            <a:ext cx="0" cy="5198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0D3D5D5-2F34-B247-AAAF-995839AC9E22}"/>
              </a:ext>
            </a:extLst>
          </p:cNvPr>
          <p:cNvCxnSpPr/>
          <p:nvPr/>
        </p:nvCxnSpPr>
        <p:spPr>
          <a:xfrm>
            <a:off x="192829" y="3732944"/>
            <a:ext cx="1182478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E522A2-32DC-6707-CF38-548B88C557B9}"/>
              </a:ext>
            </a:extLst>
          </p:cNvPr>
          <p:cNvSpPr txBox="1"/>
          <p:nvPr/>
        </p:nvSpPr>
        <p:spPr>
          <a:xfrm>
            <a:off x="212727" y="282227"/>
            <a:ext cx="5815567" cy="400110"/>
          </a:xfrm>
          <a:prstGeom prst="rect">
            <a:avLst/>
          </a:prstGeom>
          <a:noFill/>
        </p:spPr>
        <p:txBody>
          <a:bodyPr wrap="non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BASIC ANALYSIS</a:t>
            </a:r>
            <a:r>
              <a:rPr lang="zh-CN" altLang="en-US" sz="2000" b="1">
                <a:solidFill>
                  <a:srgbClr val="182053"/>
                </a:solidFill>
                <a:latin typeface="Helvetica Neue"/>
                <a:ea typeface="Helvetica Neue" panose="02000503000000020004" pitchFamily="2" charset="0"/>
                <a:cs typeface="Helvetica Neue" panose="02000503000000020004" pitchFamily="2" charset="0"/>
              </a:rPr>
              <a:t> </a:t>
            </a:r>
            <a:r>
              <a:rPr lang="en-US" altLang="zh-CN" sz="2000" b="1">
                <a:solidFill>
                  <a:srgbClr val="182053"/>
                </a:solidFill>
                <a:latin typeface="Helvetica Neue"/>
                <a:ea typeface="Helvetica Neue" panose="02000503000000020004" pitchFamily="2" charset="0"/>
                <a:cs typeface="Helvetica Neue" panose="02000503000000020004" pitchFamily="2" charset="0"/>
              </a:rPr>
              <a:t>&amp;</a:t>
            </a:r>
            <a:r>
              <a:rPr lang="fr-CA" sz="2000" b="1">
                <a:solidFill>
                  <a:srgbClr val="182053"/>
                </a:solidFill>
                <a:latin typeface="Helvetica Neue"/>
                <a:ea typeface="Helvetica Neue" panose="02000503000000020004" pitchFamily="2" charset="0"/>
                <a:cs typeface="Helvetica Neue" panose="02000503000000020004" pitchFamily="2" charset="0"/>
              </a:rPr>
              <a:t> </a:t>
            </a:r>
            <a:r>
              <a:rPr lang="fr-CA" sz="2000" b="1">
                <a:solidFill>
                  <a:schemeClr val="accent4"/>
                </a:solidFill>
                <a:latin typeface="Helvetica Neue"/>
                <a:ea typeface="Helvetica Neue" panose="02000503000000020004" pitchFamily="2" charset="0"/>
                <a:cs typeface="Helvetica Neue" panose="02000503000000020004" pitchFamily="2" charset="0"/>
              </a:rPr>
              <a:t>TRENDS AND PATTERNS</a:t>
            </a:r>
            <a:r>
              <a:rPr lang="fr-CA" sz="2000" b="1">
                <a:solidFill>
                  <a:schemeClr val="bg1"/>
                </a:solidFill>
                <a:latin typeface="Helvetica Neue"/>
                <a:ea typeface="Helvetica Neue" panose="02000503000000020004" pitchFamily="2" charset="0"/>
                <a:cs typeface="Helvetica Neue" panose="02000503000000020004" pitchFamily="2" charset="0"/>
              </a:rPr>
              <a:t> </a:t>
            </a:r>
          </a:p>
        </p:txBody>
      </p:sp>
      <p:grpSp>
        <p:nvGrpSpPr>
          <p:cNvPr id="18" name="Group 17">
            <a:extLst>
              <a:ext uri="{FF2B5EF4-FFF2-40B4-BE49-F238E27FC236}">
                <a16:creationId xmlns:a16="http://schemas.microsoft.com/office/drawing/2014/main" id="{4B3EE24C-CD15-712D-316C-A164833FE8C6}"/>
              </a:ext>
            </a:extLst>
          </p:cNvPr>
          <p:cNvGrpSpPr/>
          <p:nvPr/>
        </p:nvGrpSpPr>
        <p:grpSpPr>
          <a:xfrm>
            <a:off x="-3028" y="6487386"/>
            <a:ext cx="12188952" cy="318306"/>
            <a:chOff x="-3028" y="6487386"/>
            <a:chExt cx="12188952" cy="318306"/>
          </a:xfrm>
        </p:grpSpPr>
        <p:sp>
          <p:nvSpPr>
            <p:cNvPr id="20" name="TextBox 19">
              <a:extLst>
                <a:ext uri="{FF2B5EF4-FFF2-40B4-BE49-F238E27FC236}">
                  <a16:creationId xmlns:a16="http://schemas.microsoft.com/office/drawing/2014/main" id="{63DDB2F5-C75E-3205-D4D8-3122B51A0CB3}"/>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Basic </a:t>
              </a:r>
              <a:r>
                <a:rPr lang="fr-CA" sz="1400" b="1"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b="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Modeling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grpSp>
          <p:nvGrpSpPr>
            <p:cNvPr id="21" name="Group 20">
              <a:extLst>
                <a:ext uri="{FF2B5EF4-FFF2-40B4-BE49-F238E27FC236}">
                  <a16:creationId xmlns:a16="http://schemas.microsoft.com/office/drawing/2014/main" id="{ED20D053-5B14-85CA-660B-534C5BA0C6D5}"/>
                </a:ext>
              </a:extLst>
            </p:cNvPr>
            <p:cNvGrpSpPr>
              <a:grpSpLocks noChangeAspect="1"/>
            </p:cNvGrpSpPr>
            <p:nvPr/>
          </p:nvGrpSpPr>
          <p:grpSpPr>
            <a:xfrm>
              <a:off x="57151" y="6532370"/>
              <a:ext cx="1007999" cy="273322"/>
              <a:chOff x="4500574" y="1250125"/>
              <a:chExt cx="6486630" cy="1758940"/>
            </a:xfrm>
            <a:solidFill>
              <a:schemeClr val="bg1"/>
            </a:solidFill>
          </p:grpSpPr>
          <p:sp>
            <p:nvSpPr>
              <p:cNvPr id="22" name="Oval 21">
                <a:extLst>
                  <a:ext uri="{FF2B5EF4-FFF2-40B4-BE49-F238E27FC236}">
                    <a16:creationId xmlns:a16="http://schemas.microsoft.com/office/drawing/2014/main" id="{96724994-54A0-496E-2FDD-52B60B7EC27B}"/>
                  </a:ext>
                </a:extLst>
              </p:cNvPr>
              <p:cNvSpPr/>
              <p:nvPr/>
            </p:nvSpPr>
            <p:spPr>
              <a:xfrm>
                <a:off x="4500574"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3" name="Oval 22">
                <a:extLst>
                  <a:ext uri="{FF2B5EF4-FFF2-40B4-BE49-F238E27FC236}">
                    <a16:creationId xmlns:a16="http://schemas.microsoft.com/office/drawing/2014/main" id="{A0017524-2CF6-9052-9B56-6C237225FE57}"/>
                  </a:ext>
                </a:extLst>
              </p:cNvPr>
              <p:cNvSpPr/>
              <p:nvPr/>
            </p:nvSpPr>
            <p:spPr>
              <a:xfrm>
                <a:off x="9206287" y="1250125"/>
                <a:ext cx="1780917" cy="17589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24" name="Rectangle 23">
                <a:extLst>
                  <a:ext uri="{FF2B5EF4-FFF2-40B4-BE49-F238E27FC236}">
                    <a16:creationId xmlns:a16="http://schemas.microsoft.com/office/drawing/2014/main" id="{2A22A4FC-BC07-5246-3BFD-7EF2A7E760F8}"/>
                  </a:ext>
                </a:extLst>
              </p:cNvPr>
              <p:cNvSpPr/>
              <p:nvPr/>
            </p:nvSpPr>
            <p:spPr>
              <a:xfrm>
                <a:off x="5373677" y="1250125"/>
                <a:ext cx="4717310" cy="17589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grpSp>
      </p:grpSp>
    </p:spTree>
    <p:extLst>
      <p:ext uri="{BB962C8B-B14F-4D97-AF65-F5344CB8AC3E}">
        <p14:creationId xmlns:p14="http://schemas.microsoft.com/office/powerpoint/2010/main" val="419551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 Toronto sign wrap puts focus on Indigenous languages - Sign Media Canada">
            <a:extLst>
              <a:ext uri="{FF2B5EF4-FFF2-40B4-BE49-F238E27FC236}">
                <a16:creationId xmlns:a16="http://schemas.microsoft.com/office/drawing/2014/main" id="{FCCCF701-CA3E-ABA0-1892-8C783A5C5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97" b="131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E3A0BB-3FDE-5BB9-41EB-973F3A80C2D2}"/>
              </a:ext>
            </a:extLst>
          </p:cNvPr>
          <p:cNvSpPr/>
          <p:nvPr/>
        </p:nvSpPr>
        <p:spPr>
          <a:xfrm>
            <a:off x="0" y="0"/>
            <a:ext cx="12190476" cy="6858000"/>
          </a:xfrm>
          <a:prstGeom prst="rect">
            <a:avLst/>
          </a:prstGeom>
          <a:solidFill>
            <a:schemeClr val="accent1">
              <a:alpha val="6594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2" name="Rectangle 51">
            <a:extLst>
              <a:ext uri="{FF2B5EF4-FFF2-40B4-BE49-F238E27FC236}">
                <a16:creationId xmlns:a16="http://schemas.microsoft.com/office/drawing/2014/main" id="{A363F8FD-7E6C-384D-B4F9-E8498E4E6313}"/>
              </a:ext>
            </a:extLst>
          </p:cNvPr>
          <p:cNvSpPr/>
          <p:nvPr/>
        </p:nvSpPr>
        <p:spPr>
          <a:xfrm>
            <a:off x="189966" y="570016"/>
            <a:ext cx="11830709" cy="5405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5C0D3F48-FA9D-6C49-2AD0-C3C553732863}"/>
              </a:ext>
            </a:extLst>
          </p:cNvPr>
          <p:cNvSpPr txBox="1"/>
          <p:nvPr/>
        </p:nvSpPr>
        <p:spPr>
          <a:xfrm>
            <a:off x="4884686" y="1087153"/>
            <a:ext cx="780490" cy="400110"/>
          </a:xfrm>
          <a:prstGeom prst="rect">
            <a:avLst/>
          </a:prstGeom>
          <a:noFill/>
        </p:spPr>
        <p:txBody>
          <a:bodyPr wrap="square" lIns="91440" tIns="45720" rIns="91440" bIns="45720" rtlCol="0" anchor="t">
            <a:spAutoFit/>
          </a:bodyPr>
          <a:lstStyle/>
          <a:p>
            <a:r>
              <a:rPr lang="en-CA" sz="2000">
                <a:solidFill>
                  <a:srgbClr val="182053"/>
                </a:solidFill>
                <a:latin typeface="Helvetica Neue"/>
                <a:ea typeface="+mn-lt"/>
                <a:cs typeface="+mn-lt"/>
              </a:rPr>
              <a:t>OLS</a:t>
            </a:r>
          </a:p>
        </p:txBody>
      </p:sp>
      <p:pic>
        <p:nvPicPr>
          <p:cNvPr id="11" name="Picture 12" descr="A diagram of a line with blue dots&#10;&#10;Description automatically generated">
            <a:extLst>
              <a:ext uri="{FF2B5EF4-FFF2-40B4-BE49-F238E27FC236}">
                <a16:creationId xmlns:a16="http://schemas.microsoft.com/office/drawing/2014/main" id="{59BF5ACC-4262-7C9E-F68A-DE0934C7CDDE}"/>
              </a:ext>
            </a:extLst>
          </p:cNvPr>
          <p:cNvPicPr>
            <a:picLocks noChangeAspect="1"/>
          </p:cNvPicPr>
          <p:nvPr/>
        </p:nvPicPr>
        <p:blipFill>
          <a:blip r:embed="rId4"/>
          <a:stretch>
            <a:fillRect/>
          </a:stretch>
        </p:blipFill>
        <p:spPr>
          <a:xfrm>
            <a:off x="7952299" y="3109752"/>
            <a:ext cx="2743200" cy="1705408"/>
          </a:xfrm>
          <a:prstGeom prst="rect">
            <a:avLst/>
          </a:prstGeom>
        </p:spPr>
      </p:pic>
      <p:pic>
        <p:nvPicPr>
          <p:cNvPr id="13" name="Picture 20">
            <a:extLst>
              <a:ext uri="{FF2B5EF4-FFF2-40B4-BE49-F238E27FC236}">
                <a16:creationId xmlns:a16="http://schemas.microsoft.com/office/drawing/2014/main" id="{343726A8-D5E1-871A-65F4-D7140D63435B}"/>
              </a:ext>
            </a:extLst>
          </p:cNvPr>
          <p:cNvPicPr>
            <a:picLocks noChangeAspect="1"/>
          </p:cNvPicPr>
          <p:nvPr/>
        </p:nvPicPr>
        <p:blipFill>
          <a:blip r:embed="rId5"/>
          <a:stretch>
            <a:fillRect/>
          </a:stretch>
        </p:blipFill>
        <p:spPr>
          <a:xfrm>
            <a:off x="8290437" y="1952788"/>
            <a:ext cx="2066925" cy="352425"/>
          </a:xfrm>
          <a:prstGeom prst="rect">
            <a:avLst/>
          </a:prstGeom>
        </p:spPr>
      </p:pic>
      <p:sp>
        <p:nvSpPr>
          <p:cNvPr id="24" name="TextBox 23">
            <a:extLst>
              <a:ext uri="{FF2B5EF4-FFF2-40B4-BE49-F238E27FC236}">
                <a16:creationId xmlns:a16="http://schemas.microsoft.com/office/drawing/2014/main" id="{812C8888-0470-A046-9A91-16DFCD2C1259}"/>
              </a:ext>
            </a:extLst>
          </p:cNvPr>
          <p:cNvSpPr txBox="1"/>
          <p:nvPr/>
        </p:nvSpPr>
        <p:spPr>
          <a:xfrm>
            <a:off x="187258" y="567127"/>
            <a:ext cx="12188685" cy="400110"/>
          </a:xfrm>
          <a:prstGeom prst="rect">
            <a:avLst/>
          </a:prstGeom>
          <a:noFill/>
        </p:spPr>
        <p:txBody>
          <a:bodyPr wrap="square" lIns="91440" tIns="45720" rIns="91440" bIns="45720" rtlCol="0" anchor="t">
            <a:spAutoFit/>
          </a:bodyPr>
          <a:lstStyle/>
          <a:p>
            <a:pPr algn="ctr"/>
            <a:r>
              <a:rPr lang="fr-CA" sz="2000" b="1">
                <a:solidFill>
                  <a:srgbClr val="182053"/>
                </a:solidFill>
                <a:latin typeface="Helvetica Neue"/>
                <a:ea typeface="Helvetica Neue" panose="02000503000000020004" pitchFamily="2" charset="0"/>
                <a:cs typeface="Helvetica Neue" panose="02000503000000020004" pitchFamily="2" charset="0"/>
              </a:rPr>
              <a:t>POST-MODELING ANALYSIS &amp;  </a:t>
            </a:r>
            <a:r>
              <a:rPr lang="fr-CA" sz="2000" b="1">
                <a:solidFill>
                  <a:schemeClr val="accent4"/>
                </a:solidFill>
                <a:latin typeface="Helvetica Neue"/>
                <a:ea typeface="Helvetica Neue" panose="02000503000000020004" pitchFamily="2" charset="0"/>
                <a:cs typeface="Helvetica Neue" panose="02000503000000020004" pitchFamily="2" charset="0"/>
              </a:rPr>
              <a:t>EVALUATION METRICS</a:t>
            </a:r>
          </a:p>
        </p:txBody>
      </p:sp>
      <p:sp>
        <p:nvSpPr>
          <p:cNvPr id="26" name="TextBox 25">
            <a:extLst>
              <a:ext uri="{FF2B5EF4-FFF2-40B4-BE49-F238E27FC236}">
                <a16:creationId xmlns:a16="http://schemas.microsoft.com/office/drawing/2014/main" id="{64D2415D-F1F2-024B-B0BB-9CEBDB1D14E4}"/>
              </a:ext>
            </a:extLst>
          </p:cNvPr>
          <p:cNvSpPr txBox="1"/>
          <p:nvPr/>
        </p:nvSpPr>
        <p:spPr>
          <a:xfrm>
            <a:off x="1207421" y="3251723"/>
            <a:ext cx="2082803" cy="646331"/>
          </a:xfrm>
          <a:prstGeom prst="rect">
            <a:avLst/>
          </a:prstGeom>
          <a:noFill/>
        </p:spPr>
        <p:txBody>
          <a:bodyPr wrap="square">
            <a:spAutoFit/>
          </a:bodyPr>
          <a:lstStyle/>
          <a:p>
            <a:r>
              <a:rPr lang="en-CA" sz="1800">
                <a:solidFill>
                  <a:srgbClr val="182053"/>
                </a:solidFill>
                <a:cs typeface="Calibri"/>
              </a:rPr>
              <a:t>VISUALISATION OF ERRORS</a:t>
            </a:r>
            <a:endParaRPr lang="en-CA">
              <a:solidFill>
                <a:srgbClr val="182053"/>
              </a:solidFill>
              <a:cs typeface="Calibri"/>
            </a:endParaRPr>
          </a:p>
        </p:txBody>
      </p:sp>
      <p:sp>
        <p:nvSpPr>
          <p:cNvPr id="27" name="TextBox 26">
            <a:extLst>
              <a:ext uri="{FF2B5EF4-FFF2-40B4-BE49-F238E27FC236}">
                <a16:creationId xmlns:a16="http://schemas.microsoft.com/office/drawing/2014/main" id="{4DC995A1-8513-D746-8123-4B4DC8234788}"/>
              </a:ext>
            </a:extLst>
          </p:cNvPr>
          <p:cNvSpPr txBox="1"/>
          <p:nvPr/>
        </p:nvSpPr>
        <p:spPr>
          <a:xfrm>
            <a:off x="1267103" y="2083918"/>
            <a:ext cx="2458587" cy="369332"/>
          </a:xfrm>
          <a:prstGeom prst="rect">
            <a:avLst/>
          </a:prstGeom>
          <a:noFill/>
        </p:spPr>
        <p:txBody>
          <a:bodyPr wrap="square">
            <a:spAutoFit/>
          </a:bodyPr>
          <a:lstStyle/>
          <a:p>
            <a:r>
              <a:rPr lang="en-CA">
                <a:solidFill>
                  <a:srgbClr val="182053"/>
                </a:solidFill>
                <a:cs typeface="Calibri"/>
              </a:rPr>
              <a:t>MSE &amp; R-SQUARED </a:t>
            </a:r>
          </a:p>
        </p:txBody>
      </p:sp>
      <p:sp>
        <p:nvSpPr>
          <p:cNvPr id="28" name="TextBox 27">
            <a:extLst>
              <a:ext uri="{FF2B5EF4-FFF2-40B4-BE49-F238E27FC236}">
                <a16:creationId xmlns:a16="http://schemas.microsoft.com/office/drawing/2014/main" id="{8D0E1370-9992-D546-BF3D-544BE54DBF8F}"/>
              </a:ext>
            </a:extLst>
          </p:cNvPr>
          <p:cNvSpPr txBox="1"/>
          <p:nvPr/>
        </p:nvSpPr>
        <p:spPr>
          <a:xfrm>
            <a:off x="8764470" y="1077242"/>
            <a:ext cx="1367257" cy="400110"/>
          </a:xfrm>
          <a:prstGeom prst="rect">
            <a:avLst/>
          </a:prstGeom>
          <a:noFill/>
        </p:spPr>
        <p:txBody>
          <a:bodyPr wrap="square" lIns="91440" tIns="45720" rIns="91440" bIns="45720" rtlCol="0" anchor="t">
            <a:spAutoFit/>
          </a:bodyPr>
          <a:lstStyle/>
          <a:p>
            <a:r>
              <a:rPr lang="en-CA" sz="2000">
                <a:solidFill>
                  <a:srgbClr val="182053"/>
                </a:solidFill>
                <a:latin typeface="Helvetica Neue"/>
                <a:ea typeface="+mn-lt"/>
                <a:cs typeface="+mn-lt"/>
              </a:rPr>
              <a:t>LASSO</a:t>
            </a:r>
          </a:p>
        </p:txBody>
      </p:sp>
      <p:cxnSp>
        <p:nvCxnSpPr>
          <p:cNvPr id="29" name="Straight Connector 28">
            <a:extLst>
              <a:ext uri="{FF2B5EF4-FFF2-40B4-BE49-F238E27FC236}">
                <a16:creationId xmlns:a16="http://schemas.microsoft.com/office/drawing/2014/main" id="{861274E3-92FE-D54B-B823-80EB06FFE91B}"/>
              </a:ext>
            </a:extLst>
          </p:cNvPr>
          <p:cNvCxnSpPr>
            <a:cxnSpLocks/>
          </p:cNvCxnSpPr>
          <p:nvPr/>
        </p:nvCxnSpPr>
        <p:spPr>
          <a:xfrm>
            <a:off x="1145964" y="1571575"/>
            <a:ext cx="1012738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DAEC90-D9C0-EF4E-B118-9750B9E020BE}"/>
              </a:ext>
            </a:extLst>
          </p:cNvPr>
          <p:cNvCxnSpPr>
            <a:cxnSpLocks/>
          </p:cNvCxnSpPr>
          <p:nvPr/>
        </p:nvCxnSpPr>
        <p:spPr>
          <a:xfrm>
            <a:off x="3414915" y="931499"/>
            <a:ext cx="0" cy="38836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BAEC1DC-AE12-C74C-A603-F38BA7ACBD5D}"/>
              </a:ext>
            </a:extLst>
          </p:cNvPr>
          <p:cNvCxnSpPr>
            <a:cxnSpLocks/>
          </p:cNvCxnSpPr>
          <p:nvPr/>
        </p:nvCxnSpPr>
        <p:spPr>
          <a:xfrm>
            <a:off x="7391170" y="931499"/>
            <a:ext cx="0" cy="38836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DA1AFC-87C8-3B46-9915-0D795DCDB0A7}"/>
              </a:ext>
            </a:extLst>
          </p:cNvPr>
          <p:cNvCxnSpPr>
            <a:cxnSpLocks/>
          </p:cNvCxnSpPr>
          <p:nvPr/>
        </p:nvCxnSpPr>
        <p:spPr>
          <a:xfrm>
            <a:off x="1137571" y="2996779"/>
            <a:ext cx="101357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590F36-0D1E-684C-A80D-7972157F29D1}"/>
              </a:ext>
            </a:extLst>
          </p:cNvPr>
          <p:cNvCxnSpPr>
            <a:cxnSpLocks/>
          </p:cNvCxnSpPr>
          <p:nvPr/>
        </p:nvCxnSpPr>
        <p:spPr>
          <a:xfrm>
            <a:off x="1137571" y="933822"/>
            <a:ext cx="101357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77C5088-70A9-C644-823C-CAD9E895B742}"/>
              </a:ext>
            </a:extLst>
          </p:cNvPr>
          <p:cNvCxnSpPr>
            <a:cxnSpLocks/>
          </p:cNvCxnSpPr>
          <p:nvPr/>
        </p:nvCxnSpPr>
        <p:spPr>
          <a:xfrm>
            <a:off x="1207421" y="4815160"/>
            <a:ext cx="1006592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B007CA-0B6F-7A40-9AEC-B5CB1FF11BE9}"/>
              </a:ext>
            </a:extLst>
          </p:cNvPr>
          <p:cNvCxnSpPr>
            <a:cxnSpLocks/>
          </p:cNvCxnSpPr>
          <p:nvPr/>
        </p:nvCxnSpPr>
        <p:spPr>
          <a:xfrm>
            <a:off x="1145964" y="931499"/>
            <a:ext cx="0" cy="38836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02195E-3EA5-9E4D-8BFC-C16F6ADCB5A7}"/>
              </a:ext>
            </a:extLst>
          </p:cNvPr>
          <p:cNvCxnSpPr>
            <a:cxnSpLocks/>
          </p:cNvCxnSpPr>
          <p:nvPr/>
        </p:nvCxnSpPr>
        <p:spPr>
          <a:xfrm>
            <a:off x="11273348" y="931498"/>
            <a:ext cx="0" cy="38836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44A0CB-2C60-8B4C-9E03-3A92C08C06B9}"/>
              </a:ext>
            </a:extLst>
          </p:cNvPr>
          <p:cNvCxnSpPr/>
          <p:nvPr/>
        </p:nvCxnSpPr>
        <p:spPr>
          <a:xfrm>
            <a:off x="1145964" y="931498"/>
            <a:ext cx="2268951" cy="6400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50B06D5-03F4-9298-7E86-471786EC62CE}"/>
              </a:ext>
            </a:extLst>
          </p:cNvPr>
          <p:cNvSpPr txBox="1"/>
          <p:nvPr/>
        </p:nvSpPr>
        <p:spPr>
          <a:xfrm>
            <a:off x="538827" y="4957752"/>
            <a:ext cx="114015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82053"/>
                </a:solidFill>
                <a:cs typeface="Calibri"/>
              </a:rPr>
              <a:t>Based on the comparison of the two models, we can conclude that LASSO performs better in prediction. This matches our expectation because LASSO can better handle the multicollinearity issue. However, we don’t want to sacrifice the power of variable explanation that OLS provides, so we will use both models for our study. We will use LASSO to study impacts, and OLS to study explanatory variables.</a:t>
            </a:r>
          </a:p>
        </p:txBody>
      </p:sp>
      <p:pic>
        <p:nvPicPr>
          <p:cNvPr id="4" name="Picture 4">
            <a:extLst>
              <a:ext uri="{FF2B5EF4-FFF2-40B4-BE49-F238E27FC236}">
                <a16:creationId xmlns:a16="http://schemas.microsoft.com/office/drawing/2014/main" id="{57C59CB8-CD73-A1DD-A787-5309EB354E16}"/>
              </a:ext>
            </a:extLst>
          </p:cNvPr>
          <p:cNvPicPr>
            <a:picLocks noChangeAspect="1"/>
          </p:cNvPicPr>
          <p:nvPr/>
        </p:nvPicPr>
        <p:blipFill>
          <a:blip r:embed="rId6"/>
          <a:stretch>
            <a:fillRect/>
          </a:stretch>
        </p:blipFill>
        <p:spPr>
          <a:xfrm>
            <a:off x="4176213" y="1963655"/>
            <a:ext cx="2135103" cy="384007"/>
          </a:xfrm>
          <a:prstGeom prst="rect">
            <a:avLst/>
          </a:prstGeom>
        </p:spPr>
      </p:pic>
      <p:pic>
        <p:nvPicPr>
          <p:cNvPr id="5" name="Picture 5" descr="A diagram of a plot&#10;&#10;Description automatically generated">
            <a:extLst>
              <a:ext uri="{FF2B5EF4-FFF2-40B4-BE49-F238E27FC236}">
                <a16:creationId xmlns:a16="http://schemas.microsoft.com/office/drawing/2014/main" id="{6AFDC4B6-685A-6FAD-D46E-E201998208E9}"/>
              </a:ext>
            </a:extLst>
          </p:cNvPr>
          <p:cNvPicPr>
            <a:picLocks noChangeAspect="1"/>
          </p:cNvPicPr>
          <p:nvPr/>
        </p:nvPicPr>
        <p:blipFill>
          <a:blip r:embed="rId7"/>
          <a:stretch>
            <a:fillRect/>
          </a:stretch>
        </p:blipFill>
        <p:spPr>
          <a:xfrm>
            <a:off x="3902243" y="3117811"/>
            <a:ext cx="2743200" cy="1645061"/>
          </a:xfrm>
          <a:prstGeom prst="rect">
            <a:avLst/>
          </a:prstGeom>
        </p:spPr>
      </p:pic>
      <p:sp>
        <p:nvSpPr>
          <p:cNvPr id="7" name="TextBox 6">
            <a:extLst>
              <a:ext uri="{FF2B5EF4-FFF2-40B4-BE49-F238E27FC236}">
                <a16:creationId xmlns:a16="http://schemas.microsoft.com/office/drawing/2014/main" id="{B61BBB94-5C0F-FB88-1995-E7FD3046BF75}"/>
              </a:ext>
            </a:extLst>
          </p:cNvPr>
          <p:cNvSpPr txBox="1"/>
          <p:nvPr/>
        </p:nvSpPr>
        <p:spPr>
          <a:xfrm>
            <a:off x="-3028" y="6487386"/>
            <a:ext cx="12188952" cy="307777"/>
          </a:xfrm>
          <a:prstGeom prst="rect">
            <a:avLst/>
          </a:prstGeom>
          <a:solidFill>
            <a:srgbClr val="192053"/>
          </a:solidFill>
        </p:spPr>
        <p:txBody>
          <a:bodyPr wrap="square" rtlCol="0">
            <a:spAutoFit/>
          </a:bodyPr>
          <a:lstStyle/>
          <a:p>
            <a:pPr algn="ctr"/>
            <a:r>
              <a:rPr lang="fr-CA" sz="140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						</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Introduction       Basic </a:t>
            </a:r>
            <a:r>
              <a:rPr lang="fr-CA" sz="140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Modeling       </a:t>
            </a:r>
            <a:r>
              <a:rPr lang="fr-CA" sz="1400" b="1"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Analysis</a:t>
            </a:r>
            <a:r>
              <a:rPr lang="fr-CA"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Conclusion</a:t>
            </a:r>
          </a:p>
        </p:txBody>
      </p:sp>
      <p:sp>
        <p:nvSpPr>
          <p:cNvPr id="16" name="Oval 15">
            <a:extLst>
              <a:ext uri="{FF2B5EF4-FFF2-40B4-BE49-F238E27FC236}">
                <a16:creationId xmlns:a16="http://schemas.microsoft.com/office/drawing/2014/main" id="{203D3437-A7C2-C79B-7EB3-F1D8DAC3ECE5}"/>
              </a:ext>
            </a:extLst>
          </p:cNvPr>
          <p:cNvSpPr/>
          <p:nvPr/>
        </p:nvSpPr>
        <p:spPr>
          <a:xfrm>
            <a:off x="57151"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7" name="Oval 16">
            <a:extLst>
              <a:ext uri="{FF2B5EF4-FFF2-40B4-BE49-F238E27FC236}">
                <a16:creationId xmlns:a16="http://schemas.microsoft.com/office/drawing/2014/main" id="{6CB432A4-25BF-71DC-050C-37D438772B17}"/>
              </a:ext>
            </a:extLst>
          </p:cNvPr>
          <p:cNvSpPr/>
          <p:nvPr/>
        </p:nvSpPr>
        <p:spPr>
          <a:xfrm>
            <a:off x="788402" y="6532370"/>
            <a:ext cx="276748" cy="273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00">
              <a:solidFill>
                <a:srgbClr val="192053"/>
              </a:solidFill>
            </a:endParaRPr>
          </a:p>
        </p:txBody>
      </p:sp>
      <p:sp>
        <p:nvSpPr>
          <p:cNvPr id="18" name="Rectangle 17">
            <a:extLst>
              <a:ext uri="{FF2B5EF4-FFF2-40B4-BE49-F238E27FC236}">
                <a16:creationId xmlns:a16="http://schemas.microsoft.com/office/drawing/2014/main" id="{42EDB6BD-9B36-0BCC-1F4A-ECF8F4C1D345}"/>
              </a:ext>
            </a:extLst>
          </p:cNvPr>
          <p:cNvSpPr/>
          <p:nvPr/>
        </p:nvSpPr>
        <p:spPr>
          <a:xfrm>
            <a:off x="192828" y="6532370"/>
            <a:ext cx="733053" cy="2733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rgbClr val="192053"/>
                </a:solidFill>
                <a:latin typeface="DIN Alternate" panose="020B0500000000000000" pitchFamily="34" charset="77"/>
                <a:ea typeface="Helvetica Neue" panose="02000503000000020004" pitchFamily="2" charset="0"/>
                <a:cs typeface="Helvetica Neue" panose="02000503000000020004" pitchFamily="2" charset="0"/>
              </a:rPr>
              <a:t>Group 19</a:t>
            </a:r>
          </a:p>
        </p:txBody>
      </p:sp>
    </p:spTree>
    <p:extLst>
      <p:ext uri="{BB962C8B-B14F-4D97-AF65-F5344CB8AC3E}">
        <p14:creationId xmlns:p14="http://schemas.microsoft.com/office/powerpoint/2010/main" val="924602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宽屏</PresentationFormat>
  <Slides>36</Slides>
  <Notes>2</Notes>
  <HiddenSlides>0</HiddenSlide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Coutu</dc:creator>
  <cp:revision>2</cp:revision>
  <dcterms:created xsi:type="dcterms:W3CDTF">2023-07-13T13:44:17Z</dcterms:created>
  <dcterms:modified xsi:type="dcterms:W3CDTF">2023-08-02T20:40:12Z</dcterms:modified>
</cp:coreProperties>
</file>